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7"/>
  </p:notesMasterIdLst>
  <p:sldIdLst>
    <p:sldId id="291" r:id="rId4"/>
    <p:sldId id="281" r:id="rId5"/>
    <p:sldId id="293" r:id="rId6"/>
    <p:sldId id="294" r:id="rId7"/>
    <p:sldId id="295" r:id="rId8"/>
    <p:sldId id="292" r:id="rId9"/>
    <p:sldId id="296" r:id="rId10"/>
    <p:sldId id="272" r:id="rId11"/>
    <p:sldId id="284" r:id="rId12"/>
    <p:sldId id="287" r:id="rId13"/>
    <p:sldId id="286" r:id="rId14"/>
    <p:sldId id="289" r:id="rId15"/>
    <p:sldId id="290" r:id="rId1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13" autoAdjust="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61B4A97-74E6-44EC-8F23-5C2B951BB240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A22F87E-EF5E-46DB-85C2-994650B429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39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2C46F-CDA5-4B9C-B536-F16842C460E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8229600" cy="5184576"/>
          </a:xfrm>
        </p:spPr>
        <p:txBody>
          <a:bodyPr vert="horz"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D12C-391A-4EF4-8AC2-117CC4A63C78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6E97-D537-41F0-BF54-ACE44194F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2AA4-7893-4966-B50E-400314B6FA99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A2CC-AFFA-4FF8-BC21-EE375EFF65D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7FE9-DA98-4454-B05D-DE5B85BA898E}" type="datetimeFigureOut">
              <a:rPr lang="pt-BR" smtClean="0"/>
              <a:pPr/>
              <a:t>11/11/2017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82FA-8C15-4D99-AC4D-9DA46A183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268722"/>
            <a:ext cx="8640960" cy="160043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863600"/>
            <a:r>
              <a:rPr lang="pt-BR" sz="2400" b="1" dirty="0" smtClean="0">
                <a:solidFill>
                  <a:schemeClr val="bg1"/>
                </a:solidFill>
              </a:rPr>
              <a:t>SEJUBRA</a:t>
            </a:r>
            <a:r>
              <a:rPr lang="pt-BR" sz="2400" b="1" dirty="0">
                <a:solidFill>
                  <a:schemeClr val="bg1"/>
                </a:solidFill>
              </a:rPr>
              <a:t> </a:t>
            </a:r>
            <a:r>
              <a:rPr lang="pt-BR" sz="2400" b="1" dirty="0" smtClean="0">
                <a:solidFill>
                  <a:schemeClr val="bg1"/>
                </a:solidFill>
              </a:rPr>
              <a:t>- Sociedade </a:t>
            </a:r>
            <a:r>
              <a:rPr lang="pt-BR" sz="2400" b="1" dirty="0">
                <a:solidFill>
                  <a:schemeClr val="bg1"/>
                </a:solidFill>
              </a:rPr>
              <a:t>de Estudos Jurídicos </a:t>
            </a:r>
            <a:r>
              <a:rPr lang="pt-BR" sz="2400" b="1" dirty="0" smtClean="0">
                <a:solidFill>
                  <a:schemeClr val="bg1"/>
                </a:solidFill>
              </a:rPr>
              <a:t>Brasil-Alemanha</a:t>
            </a:r>
          </a:p>
          <a:p>
            <a:pPr algn="ctr" defTabSz="863600"/>
            <a:r>
              <a:rPr lang="pt-BR" sz="2000" b="1" dirty="0">
                <a:solidFill>
                  <a:schemeClr val="bg1"/>
                </a:solidFill>
              </a:rPr>
              <a:t>Desafios e </a:t>
            </a:r>
            <a:r>
              <a:rPr lang="pt-BR" sz="2000" b="1" dirty="0" smtClean="0">
                <a:solidFill>
                  <a:schemeClr val="bg1"/>
                </a:solidFill>
              </a:rPr>
              <a:t>Oportunidades </a:t>
            </a:r>
            <a:r>
              <a:rPr lang="pt-BR" sz="2000" b="1" dirty="0">
                <a:solidFill>
                  <a:schemeClr val="bg1"/>
                </a:solidFill>
              </a:rPr>
              <a:t>para o </a:t>
            </a:r>
            <a:r>
              <a:rPr lang="pt-BR" sz="2000" b="1" dirty="0" smtClean="0">
                <a:solidFill>
                  <a:schemeClr val="bg1"/>
                </a:solidFill>
              </a:rPr>
              <a:t>Investidor Alemão </a:t>
            </a:r>
            <a:r>
              <a:rPr lang="pt-BR" sz="2000" b="1" dirty="0">
                <a:solidFill>
                  <a:schemeClr val="bg1"/>
                </a:solidFill>
              </a:rPr>
              <a:t>no </a:t>
            </a:r>
            <a:r>
              <a:rPr lang="pt-BR" sz="2000" b="1" dirty="0" smtClean="0">
                <a:solidFill>
                  <a:schemeClr val="bg1"/>
                </a:solidFill>
              </a:rPr>
              <a:t>Brasil – NOV/17</a:t>
            </a:r>
          </a:p>
          <a:p>
            <a:pPr algn="ctr" defTabSz="863600"/>
            <a:r>
              <a:rPr lang="pt-BR" sz="2000" b="1" dirty="0" smtClean="0">
                <a:solidFill>
                  <a:schemeClr val="bg1"/>
                </a:solidFill>
              </a:rPr>
              <a:t>As Próximas Privatizações – Principais Pontos Jurídicos de Atenção</a:t>
            </a:r>
          </a:p>
          <a:p>
            <a:pPr algn="ctr" defTabSz="863600"/>
            <a:r>
              <a:rPr lang="pt-BR" sz="2000" b="1" i="1" dirty="0" smtClean="0">
                <a:solidFill>
                  <a:schemeClr val="bg1"/>
                </a:solidFill>
              </a:rPr>
              <a:t> – Destaques do Setor Elétrico –  </a:t>
            </a:r>
          </a:p>
          <a:p>
            <a:pPr algn="ctr" defTabSz="863600"/>
            <a:r>
              <a:rPr lang="pt-BR" sz="1400" b="1" dirty="0" smtClean="0">
                <a:solidFill>
                  <a:schemeClr val="bg1"/>
                </a:solidFill>
              </a:rPr>
              <a:t>(Material de Apoio)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975920" y="5237747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Arial" pitchFamily="34" charset="0"/>
              </a:rPr>
              <a:t>Rafael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Arial" pitchFamily="34" charset="0"/>
              </a:rPr>
              <a:t>Fabbri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Arial" pitchFamily="34" charset="0"/>
              </a:rPr>
              <a:t> D’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Arial" pitchFamily="34" charset="0"/>
              </a:rPr>
              <a:t>Avila</a:t>
            </a:r>
            <a:endParaRPr lang="pt-BR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6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Carga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 rot="19544375">
            <a:off x="7003317" y="1763818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Usinas</a:t>
            </a:r>
            <a:endParaRPr lang="pt-BR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5445224"/>
            <a:ext cx="6768752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331640" y="1628800"/>
            <a:ext cx="6480720" cy="38164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348989" y="1484784"/>
            <a:ext cx="54659" cy="39688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28494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2123728" y="4941168"/>
            <a:ext cx="0" cy="50405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4572000" y="3501008"/>
            <a:ext cx="8965" cy="19442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3923928" y="3861048"/>
            <a:ext cx="8966" cy="158417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rot="60000">
            <a:off x="3338900" y="4221088"/>
            <a:ext cx="8964" cy="12241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-120000" flipH="1">
            <a:off x="2717722" y="4599058"/>
            <a:ext cx="35861" cy="86409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771394" y="1533327"/>
            <a:ext cx="219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Energia Secundária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763688" y="1784215"/>
            <a:ext cx="72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TEO</a:t>
            </a:r>
            <a:endParaRPr lang="pt-BR" dirty="0"/>
          </a:p>
        </p:txBody>
      </p:sp>
      <p:cxnSp>
        <p:nvCxnSpPr>
          <p:cNvPr id="77" name="Conector reto 76"/>
          <p:cNvCxnSpPr/>
          <p:nvPr/>
        </p:nvCxnSpPr>
        <p:spPr>
          <a:xfrm rot="60000">
            <a:off x="5255933" y="3230906"/>
            <a:ext cx="36147" cy="221431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rot="60000">
            <a:off x="5913263" y="2520367"/>
            <a:ext cx="26889" cy="292485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1331640" y="544522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1331640" y="544522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1331640" y="544522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1331640" y="5445224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1331640" y="5445224"/>
            <a:ext cx="396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1331640" y="5445224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05"/>
          <p:cNvGrpSpPr/>
          <p:nvPr/>
        </p:nvGrpSpPr>
        <p:grpSpPr>
          <a:xfrm>
            <a:off x="4328418" y="3238376"/>
            <a:ext cx="504056" cy="451098"/>
            <a:chOff x="4328418" y="3238376"/>
            <a:chExt cx="504056" cy="451098"/>
          </a:xfrm>
        </p:grpSpPr>
        <p:sp>
          <p:nvSpPr>
            <p:cNvPr id="63" name="Triângulo isósceles 62"/>
            <p:cNvSpPr/>
            <p:nvPr/>
          </p:nvSpPr>
          <p:spPr>
            <a:xfrm>
              <a:off x="4328418" y="323837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27984" y="332014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</p:grpSp>
      <p:grpSp>
        <p:nvGrpSpPr>
          <p:cNvPr id="7" name="Grupo 106"/>
          <p:cNvGrpSpPr/>
          <p:nvPr/>
        </p:nvGrpSpPr>
        <p:grpSpPr>
          <a:xfrm>
            <a:off x="3686696" y="3625974"/>
            <a:ext cx="504056" cy="457448"/>
            <a:chOff x="3686696" y="3625974"/>
            <a:chExt cx="504056" cy="457448"/>
          </a:xfrm>
        </p:grpSpPr>
        <p:sp>
          <p:nvSpPr>
            <p:cNvPr id="62" name="Triângulo isósceles 61"/>
            <p:cNvSpPr/>
            <p:nvPr/>
          </p:nvSpPr>
          <p:spPr>
            <a:xfrm>
              <a:off x="3686696" y="362597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781116" y="371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</a:t>
              </a:r>
              <a:endParaRPr lang="pt-BR" dirty="0"/>
            </a:p>
          </p:txBody>
        </p:sp>
      </p:grpSp>
      <p:grpSp>
        <p:nvGrpSpPr>
          <p:cNvPr id="10" name="Grupo 104"/>
          <p:cNvGrpSpPr/>
          <p:nvPr/>
        </p:nvGrpSpPr>
        <p:grpSpPr>
          <a:xfrm>
            <a:off x="5004048" y="2852936"/>
            <a:ext cx="504056" cy="459270"/>
            <a:chOff x="5004048" y="2852936"/>
            <a:chExt cx="504056" cy="459270"/>
          </a:xfrm>
        </p:grpSpPr>
        <p:sp>
          <p:nvSpPr>
            <p:cNvPr id="48" name="Triângulo isósceles 47"/>
            <p:cNvSpPr/>
            <p:nvPr/>
          </p:nvSpPr>
          <p:spPr>
            <a:xfrm>
              <a:off x="5004048" y="285293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98262" y="294287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</a:t>
              </a:r>
              <a:endParaRPr lang="pt-BR" dirty="0"/>
            </a:p>
          </p:txBody>
        </p:sp>
      </p:grpSp>
      <p:grpSp>
        <p:nvGrpSpPr>
          <p:cNvPr id="11" name="Grupo 107"/>
          <p:cNvGrpSpPr/>
          <p:nvPr/>
        </p:nvGrpSpPr>
        <p:grpSpPr>
          <a:xfrm>
            <a:off x="3100090" y="3973314"/>
            <a:ext cx="504056" cy="451098"/>
            <a:chOff x="3100090" y="3973314"/>
            <a:chExt cx="504056" cy="451098"/>
          </a:xfrm>
        </p:grpSpPr>
        <p:sp>
          <p:nvSpPr>
            <p:cNvPr id="61" name="Triângulo isósceles 60"/>
            <p:cNvSpPr/>
            <p:nvPr/>
          </p:nvSpPr>
          <p:spPr>
            <a:xfrm>
              <a:off x="3100090" y="397331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05052" y="40550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</a:t>
              </a:r>
              <a:endParaRPr lang="pt-BR" dirty="0"/>
            </a:p>
          </p:txBody>
        </p:sp>
      </p:grpSp>
      <p:grpSp>
        <p:nvGrpSpPr>
          <p:cNvPr id="12" name="Grupo 108"/>
          <p:cNvGrpSpPr/>
          <p:nvPr/>
        </p:nvGrpSpPr>
        <p:grpSpPr>
          <a:xfrm>
            <a:off x="2483768" y="4327004"/>
            <a:ext cx="504056" cy="444748"/>
            <a:chOff x="2483768" y="4327004"/>
            <a:chExt cx="504056" cy="444748"/>
          </a:xfrm>
        </p:grpSpPr>
        <p:sp>
          <p:nvSpPr>
            <p:cNvPr id="60" name="Triângulo isósceles 59"/>
            <p:cNvSpPr/>
            <p:nvPr/>
          </p:nvSpPr>
          <p:spPr>
            <a:xfrm>
              <a:off x="2483768" y="432700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588730" y="44024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</a:t>
              </a:r>
              <a:endParaRPr lang="pt-BR" dirty="0"/>
            </a:p>
          </p:txBody>
        </p:sp>
      </p:grpSp>
      <p:grpSp>
        <p:nvGrpSpPr>
          <p:cNvPr id="14" name="Grupo 109"/>
          <p:cNvGrpSpPr/>
          <p:nvPr/>
        </p:nvGrpSpPr>
        <p:grpSpPr>
          <a:xfrm>
            <a:off x="1875954" y="4684886"/>
            <a:ext cx="504056" cy="441013"/>
            <a:chOff x="1875954" y="4684886"/>
            <a:chExt cx="504056" cy="441013"/>
          </a:xfrm>
        </p:grpSpPr>
        <p:sp>
          <p:nvSpPr>
            <p:cNvPr id="21" name="Triângulo isósceles 20"/>
            <p:cNvSpPr/>
            <p:nvPr/>
          </p:nvSpPr>
          <p:spPr>
            <a:xfrm>
              <a:off x="1875954" y="468488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972408" y="4734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</p:grpSp>
      <p:grpSp>
        <p:nvGrpSpPr>
          <p:cNvPr id="15" name="Grupo 110"/>
          <p:cNvGrpSpPr/>
          <p:nvPr/>
        </p:nvGrpSpPr>
        <p:grpSpPr>
          <a:xfrm>
            <a:off x="5652120" y="2480196"/>
            <a:ext cx="504056" cy="454040"/>
            <a:chOff x="5652120" y="2480196"/>
            <a:chExt cx="504056" cy="454040"/>
          </a:xfrm>
        </p:grpSpPr>
        <p:sp>
          <p:nvSpPr>
            <p:cNvPr id="49" name="Triângulo isósceles 48"/>
            <p:cNvSpPr/>
            <p:nvPr/>
          </p:nvSpPr>
          <p:spPr>
            <a:xfrm>
              <a:off x="5652120" y="248019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5759988" y="256490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</a:t>
              </a:r>
              <a:endParaRPr lang="pt-BR" dirty="0"/>
            </a:p>
          </p:txBody>
        </p:sp>
      </p:grpSp>
      <p:cxnSp>
        <p:nvCxnSpPr>
          <p:cNvPr id="112" name="Conector reto 111"/>
          <p:cNvCxnSpPr/>
          <p:nvPr/>
        </p:nvCxnSpPr>
        <p:spPr>
          <a:xfrm>
            <a:off x="1331640" y="5445224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ítulo 1"/>
          <p:cNvSpPr txBox="1">
            <a:spLocks/>
          </p:cNvSpPr>
          <p:nvPr/>
        </p:nvSpPr>
        <p:spPr>
          <a:xfrm>
            <a:off x="457200" y="418654"/>
            <a:ext cx="843528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spcBef>
                <a:spcPct val="0"/>
              </a:spcBef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Aplicação 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GSF </a:t>
            </a:r>
            <a:r>
              <a:rPr lang="pt-BR" b="1" dirty="0" smtClean="0"/>
              <a:t>(3/6)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upo 65"/>
          <p:cNvGrpSpPr/>
          <p:nvPr/>
        </p:nvGrpSpPr>
        <p:grpSpPr>
          <a:xfrm>
            <a:off x="1817766" y="3987134"/>
            <a:ext cx="460850" cy="648072"/>
            <a:chOff x="1817766" y="3987134"/>
            <a:chExt cx="460850" cy="648072"/>
          </a:xfrm>
        </p:grpSpPr>
        <p:sp>
          <p:nvSpPr>
            <p:cNvPr id="68" name="CaixaDeTexto 6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65" name="Conector reto 6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73"/>
          <p:cNvGrpSpPr/>
          <p:nvPr/>
        </p:nvGrpSpPr>
        <p:grpSpPr>
          <a:xfrm>
            <a:off x="2380448" y="3590946"/>
            <a:ext cx="460850" cy="648072"/>
            <a:chOff x="1817766" y="3987134"/>
            <a:chExt cx="460850" cy="648072"/>
          </a:xfrm>
        </p:grpSpPr>
        <p:sp>
          <p:nvSpPr>
            <p:cNvPr id="75" name="CaixaDeTexto 7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76" name="Conector reto 7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77"/>
          <p:cNvGrpSpPr/>
          <p:nvPr/>
        </p:nvGrpSpPr>
        <p:grpSpPr>
          <a:xfrm>
            <a:off x="3028520" y="3248836"/>
            <a:ext cx="460850" cy="648072"/>
            <a:chOff x="1817766" y="3987134"/>
            <a:chExt cx="460850" cy="648072"/>
          </a:xfrm>
        </p:grpSpPr>
        <p:sp>
          <p:nvSpPr>
            <p:cNvPr id="80" name="CaixaDeTexto 79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81" name="Conector reto 8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82"/>
          <p:cNvGrpSpPr/>
          <p:nvPr/>
        </p:nvGrpSpPr>
        <p:grpSpPr>
          <a:xfrm>
            <a:off x="3617678" y="2924944"/>
            <a:ext cx="460850" cy="648072"/>
            <a:chOff x="1817766" y="3987134"/>
            <a:chExt cx="460850" cy="648072"/>
          </a:xfrm>
        </p:grpSpPr>
        <p:sp>
          <p:nvSpPr>
            <p:cNvPr id="84" name="CaixaDeTexto 8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</a:p>
          </p:txBody>
        </p:sp>
        <p:cxnSp>
          <p:nvCxnSpPr>
            <p:cNvPr id="85" name="Conector reto 8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85"/>
          <p:cNvGrpSpPr/>
          <p:nvPr/>
        </p:nvGrpSpPr>
        <p:grpSpPr>
          <a:xfrm>
            <a:off x="4252656" y="2528756"/>
            <a:ext cx="460850" cy="648072"/>
            <a:chOff x="1817766" y="3987134"/>
            <a:chExt cx="460850" cy="648072"/>
          </a:xfrm>
        </p:grpSpPr>
        <p:sp>
          <p:nvSpPr>
            <p:cNvPr id="88" name="CaixaDeTexto 8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0" name="Conector reto 89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91"/>
          <p:cNvGrpSpPr/>
          <p:nvPr/>
        </p:nvGrpSpPr>
        <p:grpSpPr>
          <a:xfrm>
            <a:off x="4923075" y="2150786"/>
            <a:ext cx="460850" cy="648072"/>
            <a:chOff x="1817766" y="3987134"/>
            <a:chExt cx="460850" cy="648072"/>
          </a:xfrm>
        </p:grpSpPr>
        <p:sp>
          <p:nvSpPr>
            <p:cNvPr id="94" name="CaixaDeTexto 9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6" name="Conector reto 9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97"/>
          <p:cNvGrpSpPr/>
          <p:nvPr/>
        </p:nvGrpSpPr>
        <p:grpSpPr>
          <a:xfrm>
            <a:off x="5580112" y="1772816"/>
            <a:ext cx="460850" cy="648072"/>
            <a:chOff x="1817766" y="3987134"/>
            <a:chExt cx="460850" cy="648072"/>
          </a:xfrm>
        </p:grpSpPr>
        <p:sp>
          <p:nvSpPr>
            <p:cNvPr id="105" name="CaixaDeTexto 10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106" name="Conector reto 10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65"/>
          <p:cNvGrpSpPr/>
          <p:nvPr/>
        </p:nvGrpSpPr>
        <p:grpSpPr>
          <a:xfrm>
            <a:off x="1601452" y="3527904"/>
            <a:ext cx="378414" cy="432048"/>
            <a:chOff x="1817766" y="3973257"/>
            <a:chExt cx="532902" cy="661949"/>
          </a:xfrm>
        </p:grpSpPr>
        <p:sp>
          <p:nvSpPr>
            <p:cNvPr id="70" name="CaixaDeTexto 6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1" name="Conector reto 7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65"/>
          <p:cNvGrpSpPr/>
          <p:nvPr/>
        </p:nvGrpSpPr>
        <p:grpSpPr>
          <a:xfrm>
            <a:off x="2168551" y="3149933"/>
            <a:ext cx="378414" cy="432048"/>
            <a:chOff x="1817766" y="3973257"/>
            <a:chExt cx="532902" cy="661949"/>
          </a:xfrm>
        </p:grpSpPr>
        <p:sp>
          <p:nvSpPr>
            <p:cNvPr id="73" name="CaixaDeTexto 72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4" name="Conector reto 73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65"/>
          <p:cNvGrpSpPr/>
          <p:nvPr/>
        </p:nvGrpSpPr>
        <p:grpSpPr>
          <a:xfrm>
            <a:off x="2816623" y="2798861"/>
            <a:ext cx="378416" cy="432047"/>
            <a:chOff x="1817766" y="3973259"/>
            <a:chExt cx="532905" cy="661947"/>
          </a:xfrm>
        </p:grpSpPr>
        <p:sp>
          <p:nvSpPr>
            <p:cNvPr id="83" name="CaixaDeTexto 82"/>
            <p:cNvSpPr txBox="1"/>
            <p:nvPr/>
          </p:nvSpPr>
          <p:spPr>
            <a:xfrm>
              <a:off x="1887266" y="3973259"/>
              <a:ext cx="463405" cy="42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</a:p>
          </p:txBody>
        </p:sp>
        <p:cxnSp>
          <p:nvCxnSpPr>
            <p:cNvPr id="86" name="Conector reto 8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65"/>
          <p:cNvGrpSpPr/>
          <p:nvPr/>
        </p:nvGrpSpPr>
        <p:grpSpPr>
          <a:xfrm>
            <a:off x="3410905" y="2474966"/>
            <a:ext cx="378414" cy="432048"/>
            <a:chOff x="1817766" y="3973257"/>
            <a:chExt cx="532902" cy="661949"/>
          </a:xfrm>
        </p:grpSpPr>
        <p:sp>
          <p:nvSpPr>
            <p:cNvPr id="92" name="CaixaDeTexto 91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98" name="Conector reto 97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65"/>
          <p:cNvGrpSpPr/>
          <p:nvPr/>
        </p:nvGrpSpPr>
        <p:grpSpPr>
          <a:xfrm>
            <a:off x="4031794" y="2078778"/>
            <a:ext cx="378414" cy="432048"/>
            <a:chOff x="1817766" y="3973257"/>
            <a:chExt cx="532902" cy="661949"/>
          </a:xfrm>
        </p:grpSpPr>
        <p:sp>
          <p:nvSpPr>
            <p:cNvPr id="100" name="CaixaDeTexto 9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101" name="Conector reto 10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Carga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 rot="19544375">
            <a:off x="7003317" y="1763818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Usinas</a:t>
            </a:r>
            <a:endParaRPr lang="pt-BR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5445224"/>
            <a:ext cx="6768752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331640" y="1628800"/>
            <a:ext cx="6480720" cy="38164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348989" y="1484784"/>
            <a:ext cx="54659" cy="39688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28494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2123728" y="4941168"/>
            <a:ext cx="0" cy="50405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4572000" y="3501008"/>
            <a:ext cx="8965" cy="19442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3923928" y="3861048"/>
            <a:ext cx="8966" cy="158417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rot="60000">
            <a:off x="3338900" y="4221088"/>
            <a:ext cx="8964" cy="12241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-120000" flipH="1">
            <a:off x="2717722" y="4599058"/>
            <a:ext cx="35861" cy="86409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771394" y="1533327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MRE Puro</a:t>
            </a:r>
            <a:endParaRPr lang="pt-BR" dirty="0"/>
          </a:p>
        </p:txBody>
      </p:sp>
      <p:cxnSp>
        <p:nvCxnSpPr>
          <p:cNvPr id="82" name="Conector reto 81"/>
          <p:cNvCxnSpPr/>
          <p:nvPr/>
        </p:nvCxnSpPr>
        <p:spPr>
          <a:xfrm>
            <a:off x="1331640" y="544522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1331640" y="544522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1331640" y="544522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1331640" y="5445224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05"/>
          <p:cNvGrpSpPr/>
          <p:nvPr/>
        </p:nvGrpSpPr>
        <p:grpSpPr>
          <a:xfrm>
            <a:off x="4328418" y="3238376"/>
            <a:ext cx="504056" cy="451098"/>
            <a:chOff x="4328418" y="3238376"/>
            <a:chExt cx="504056" cy="451098"/>
          </a:xfrm>
        </p:grpSpPr>
        <p:sp>
          <p:nvSpPr>
            <p:cNvPr id="63" name="Triângulo isósceles 62"/>
            <p:cNvSpPr/>
            <p:nvPr/>
          </p:nvSpPr>
          <p:spPr>
            <a:xfrm>
              <a:off x="4328418" y="323837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27984" y="332014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</p:grpSp>
      <p:grpSp>
        <p:nvGrpSpPr>
          <p:cNvPr id="7" name="Grupo 106"/>
          <p:cNvGrpSpPr/>
          <p:nvPr/>
        </p:nvGrpSpPr>
        <p:grpSpPr>
          <a:xfrm>
            <a:off x="3686696" y="3625974"/>
            <a:ext cx="504056" cy="457448"/>
            <a:chOff x="3686696" y="3625974"/>
            <a:chExt cx="504056" cy="457448"/>
          </a:xfrm>
        </p:grpSpPr>
        <p:sp>
          <p:nvSpPr>
            <p:cNvPr id="62" name="Triângulo isósceles 61"/>
            <p:cNvSpPr/>
            <p:nvPr/>
          </p:nvSpPr>
          <p:spPr>
            <a:xfrm>
              <a:off x="3686696" y="362597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781116" y="371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</a:t>
              </a:r>
              <a:endParaRPr lang="pt-BR" dirty="0"/>
            </a:p>
          </p:txBody>
        </p:sp>
      </p:grpSp>
      <p:grpSp>
        <p:nvGrpSpPr>
          <p:cNvPr id="11" name="Grupo 107"/>
          <p:cNvGrpSpPr/>
          <p:nvPr/>
        </p:nvGrpSpPr>
        <p:grpSpPr>
          <a:xfrm>
            <a:off x="3100090" y="3973314"/>
            <a:ext cx="504056" cy="451098"/>
            <a:chOff x="3100090" y="3973314"/>
            <a:chExt cx="504056" cy="451098"/>
          </a:xfrm>
        </p:grpSpPr>
        <p:sp>
          <p:nvSpPr>
            <p:cNvPr id="61" name="Triângulo isósceles 60"/>
            <p:cNvSpPr/>
            <p:nvPr/>
          </p:nvSpPr>
          <p:spPr>
            <a:xfrm>
              <a:off x="3100090" y="397331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05052" y="40550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</a:t>
              </a:r>
              <a:endParaRPr lang="pt-BR" dirty="0"/>
            </a:p>
          </p:txBody>
        </p:sp>
      </p:grpSp>
      <p:grpSp>
        <p:nvGrpSpPr>
          <p:cNvPr id="12" name="Grupo 108"/>
          <p:cNvGrpSpPr/>
          <p:nvPr/>
        </p:nvGrpSpPr>
        <p:grpSpPr>
          <a:xfrm>
            <a:off x="2483768" y="4327004"/>
            <a:ext cx="504056" cy="444748"/>
            <a:chOff x="2483768" y="4327004"/>
            <a:chExt cx="504056" cy="444748"/>
          </a:xfrm>
        </p:grpSpPr>
        <p:sp>
          <p:nvSpPr>
            <p:cNvPr id="60" name="Triângulo isósceles 59"/>
            <p:cNvSpPr/>
            <p:nvPr/>
          </p:nvSpPr>
          <p:spPr>
            <a:xfrm>
              <a:off x="2483768" y="432700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588730" y="44024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</a:t>
              </a:r>
              <a:endParaRPr lang="pt-BR" dirty="0"/>
            </a:p>
          </p:txBody>
        </p:sp>
      </p:grpSp>
      <p:grpSp>
        <p:nvGrpSpPr>
          <p:cNvPr id="14" name="Grupo 109"/>
          <p:cNvGrpSpPr/>
          <p:nvPr/>
        </p:nvGrpSpPr>
        <p:grpSpPr>
          <a:xfrm>
            <a:off x="1875954" y="4684886"/>
            <a:ext cx="504056" cy="441013"/>
            <a:chOff x="1875954" y="4684886"/>
            <a:chExt cx="504056" cy="441013"/>
          </a:xfrm>
        </p:grpSpPr>
        <p:sp>
          <p:nvSpPr>
            <p:cNvPr id="21" name="Triângulo isósceles 20"/>
            <p:cNvSpPr/>
            <p:nvPr/>
          </p:nvSpPr>
          <p:spPr>
            <a:xfrm>
              <a:off x="1875954" y="468488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972408" y="4734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</p:grpSp>
      <p:cxnSp>
        <p:nvCxnSpPr>
          <p:cNvPr id="112" name="Conector reto 111"/>
          <p:cNvCxnSpPr/>
          <p:nvPr/>
        </p:nvCxnSpPr>
        <p:spPr>
          <a:xfrm>
            <a:off x="1331640" y="5445224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ítulo 1"/>
          <p:cNvSpPr txBox="1">
            <a:spLocks/>
          </p:cNvSpPr>
          <p:nvPr/>
        </p:nvSpPr>
        <p:spPr>
          <a:xfrm>
            <a:off x="457200" y="404664"/>
            <a:ext cx="843528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spcBef>
                <a:spcPct val="0"/>
              </a:spcBef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Aplicação do GSF </a:t>
            </a:r>
            <a:r>
              <a:rPr lang="pt-BR" b="1" dirty="0" smtClean="0"/>
              <a:t>(4/6)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upo 65"/>
          <p:cNvGrpSpPr/>
          <p:nvPr/>
        </p:nvGrpSpPr>
        <p:grpSpPr>
          <a:xfrm>
            <a:off x="1817766" y="3987134"/>
            <a:ext cx="460850" cy="648072"/>
            <a:chOff x="1817766" y="3987134"/>
            <a:chExt cx="460850" cy="648072"/>
          </a:xfrm>
        </p:grpSpPr>
        <p:sp>
          <p:nvSpPr>
            <p:cNvPr id="68" name="CaixaDeTexto 6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65" name="Conector reto 6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73"/>
          <p:cNvGrpSpPr/>
          <p:nvPr/>
        </p:nvGrpSpPr>
        <p:grpSpPr>
          <a:xfrm>
            <a:off x="2380448" y="3590946"/>
            <a:ext cx="460850" cy="648072"/>
            <a:chOff x="1817766" y="3987134"/>
            <a:chExt cx="460850" cy="648072"/>
          </a:xfrm>
        </p:grpSpPr>
        <p:sp>
          <p:nvSpPr>
            <p:cNvPr id="75" name="CaixaDeTexto 7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76" name="Conector reto 7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77"/>
          <p:cNvGrpSpPr/>
          <p:nvPr/>
        </p:nvGrpSpPr>
        <p:grpSpPr>
          <a:xfrm>
            <a:off x="3028520" y="3248836"/>
            <a:ext cx="460850" cy="648072"/>
            <a:chOff x="1817766" y="3987134"/>
            <a:chExt cx="460850" cy="648072"/>
          </a:xfrm>
        </p:grpSpPr>
        <p:sp>
          <p:nvSpPr>
            <p:cNvPr id="80" name="CaixaDeTexto 79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81" name="Conector reto 8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82"/>
          <p:cNvGrpSpPr/>
          <p:nvPr/>
        </p:nvGrpSpPr>
        <p:grpSpPr>
          <a:xfrm>
            <a:off x="3617678" y="2924944"/>
            <a:ext cx="460850" cy="648072"/>
            <a:chOff x="1817766" y="3987134"/>
            <a:chExt cx="460850" cy="648072"/>
          </a:xfrm>
        </p:grpSpPr>
        <p:sp>
          <p:nvSpPr>
            <p:cNvPr id="84" name="CaixaDeTexto 8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</a:p>
          </p:txBody>
        </p:sp>
        <p:cxnSp>
          <p:nvCxnSpPr>
            <p:cNvPr id="85" name="Conector reto 8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85"/>
          <p:cNvGrpSpPr/>
          <p:nvPr/>
        </p:nvGrpSpPr>
        <p:grpSpPr>
          <a:xfrm>
            <a:off x="4252656" y="2528756"/>
            <a:ext cx="460850" cy="648072"/>
            <a:chOff x="1817766" y="3987134"/>
            <a:chExt cx="460850" cy="648072"/>
          </a:xfrm>
        </p:grpSpPr>
        <p:sp>
          <p:nvSpPr>
            <p:cNvPr id="88" name="CaixaDeTexto 8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0" name="Conector reto 89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91"/>
          <p:cNvGrpSpPr/>
          <p:nvPr/>
        </p:nvGrpSpPr>
        <p:grpSpPr>
          <a:xfrm>
            <a:off x="4923075" y="2150786"/>
            <a:ext cx="460850" cy="648072"/>
            <a:chOff x="1817766" y="3987134"/>
            <a:chExt cx="460850" cy="648072"/>
          </a:xfrm>
        </p:grpSpPr>
        <p:sp>
          <p:nvSpPr>
            <p:cNvPr id="94" name="CaixaDeTexto 9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6" name="Conector reto 9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97"/>
          <p:cNvGrpSpPr/>
          <p:nvPr/>
        </p:nvGrpSpPr>
        <p:grpSpPr>
          <a:xfrm>
            <a:off x="5580112" y="1772816"/>
            <a:ext cx="460850" cy="648072"/>
            <a:chOff x="1817766" y="3987134"/>
            <a:chExt cx="460850" cy="648072"/>
          </a:xfrm>
        </p:grpSpPr>
        <p:sp>
          <p:nvSpPr>
            <p:cNvPr id="105" name="CaixaDeTexto 10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106" name="Conector reto 10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o 65"/>
          <p:cNvGrpSpPr/>
          <p:nvPr/>
        </p:nvGrpSpPr>
        <p:grpSpPr>
          <a:xfrm>
            <a:off x="1601452" y="3527904"/>
            <a:ext cx="378414" cy="432048"/>
            <a:chOff x="1817766" y="3973257"/>
            <a:chExt cx="532902" cy="661949"/>
          </a:xfrm>
        </p:grpSpPr>
        <p:sp>
          <p:nvSpPr>
            <p:cNvPr id="70" name="CaixaDeTexto 6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1" name="Conector reto 7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65"/>
          <p:cNvGrpSpPr/>
          <p:nvPr/>
        </p:nvGrpSpPr>
        <p:grpSpPr>
          <a:xfrm>
            <a:off x="2168551" y="3149933"/>
            <a:ext cx="378414" cy="432048"/>
            <a:chOff x="1817766" y="3973257"/>
            <a:chExt cx="532902" cy="661949"/>
          </a:xfrm>
        </p:grpSpPr>
        <p:sp>
          <p:nvSpPr>
            <p:cNvPr id="73" name="CaixaDeTexto 72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4" name="Conector reto 73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o 65"/>
          <p:cNvGrpSpPr/>
          <p:nvPr/>
        </p:nvGrpSpPr>
        <p:grpSpPr>
          <a:xfrm>
            <a:off x="2816623" y="2798861"/>
            <a:ext cx="378416" cy="432047"/>
            <a:chOff x="1817766" y="3973259"/>
            <a:chExt cx="532905" cy="661947"/>
          </a:xfrm>
        </p:grpSpPr>
        <p:sp>
          <p:nvSpPr>
            <p:cNvPr id="83" name="CaixaDeTexto 82"/>
            <p:cNvSpPr txBox="1"/>
            <p:nvPr/>
          </p:nvSpPr>
          <p:spPr>
            <a:xfrm>
              <a:off x="1887266" y="3973259"/>
              <a:ext cx="463405" cy="42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</a:p>
          </p:txBody>
        </p:sp>
        <p:cxnSp>
          <p:nvCxnSpPr>
            <p:cNvPr id="86" name="Conector reto 8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o 65"/>
          <p:cNvGrpSpPr/>
          <p:nvPr/>
        </p:nvGrpSpPr>
        <p:grpSpPr>
          <a:xfrm>
            <a:off x="3410905" y="2474966"/>
            <a:ext cx="378414" cy="432048"/>
            <a:chOff x="1817766" y="3973257"/>
            <a:chExt cx="532902" cy="661949"/>
          </a:xfrm>
        </p:grpSpPr>
        <p:sp>
          <p:nvSpPr>
            <p:cNvPr id="92" name="CaixaDeTexto 91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98" name="Conector reto 97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o 65"/>
          <p:cNvGrpSpPr/>
          <p:nvPr/>
        </p:nvGrpSpPr>
        <p:grpSpPr>
          <a:xfrm>
            <a:off x="4031794" y="2078778"/>
            <a:ext cx="378414" cy="432048"/>
            <a:chOff x="1817766" y="3973257"/>
            <a:chExt cx="532902" cy="661949"/>
          </a:xfrm>
        </p:grpSpPr>
        <p:sp>
          <p:nvSpPr>
            <p:cNvPr id="100" name="CaixaDeTexto 9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101" name="Conector reto 10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tângulo 101"/>
          <p:cNvSpPr/>
          <p:nvPr/>
        </p:nvSpPr>
        <p:spPr>
          <a:xfrm>
            <a:off x="1547664" y="1988840"/>
            <a:ext cx="3384376" cy="3312368"/>
          </a:xfrm>
          <a:prstGeom prst="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1" name="Grupo 110"/>
          <p:cNvGrpSpPr/>
          <p:nvPr/>
        </p:nvGrpSpPr>
        <p:grpSpPr>
          <a:xfrm>
            <a:off x="3203848" y="3933056"/>
            <a:ext cx="288032" cy="576064"/>
            <a:chOff x="6300192" y="3356992"/>
            <a:chExt cx="288032" cy="576064"/>
          </a:xfrm>
        </p:grpSpPr>
        <p:cxnSp>
          <p:nvCxnSpPr>
            <p:cNvPr id="107" name="Conector reto 10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upo 112"/>
          <p:cNvGrpSpPr/>
          <p:nvPr/>
        </p:nvGrpSpPr>
        <p:grpSpPr>
          <a:xfrm>
            <a:off x="3275856" y="4797152"/>
            <a:ext cx="144016" cy="216024"/>
            <a:chOff x="6300192" y="3356992"/>
            <a:chExt cx="288032" cy="576064"/>
          </a:xfrm>
        </p:grpSpPr>
        <p:cxnSp>
          <p:nvCxnSpPr>
            <p:cNvPr id="114" name="Conector reto 113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to 114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o 115"/>
          <p:cNvGrpSpPr/>
          <p:nvPr/>
        </p:nvGrpSpPr>
        <p:grpSpPr>
          <a:xfrm>
            <a:off x="2771800" y="2780928"/>
            <a:ext cx="288032" cy="360040"/>
            <a:chOff x="6300192" y="3356992"/>
            <a:chExt cx="288032" cy="576064"/>
          </a:xfrm>
        </p:grpSpPr>
        <p:cxnSp>
          <p:nvCxnSpPr>
            <p:cNvPr id="117" name="Conector reto 11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to 11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Conector reto 118"/>
          <p:cNvCxnSpPr/>
          <p:nvPr/>
        </p:nvCxnSpPr>
        <p:spPr>
          <a:xfrm flipH="1">
            <a:off x="4572000" y="3212976"/>
            <a:ext cx="686717" cy="223224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/>
          <p:cNvCxnSpPr/>
          <p:nvPr/>
        </p:nvCxnSpPr>
        <p:spPr>
          <a:xfrm>
            <a:off x="1377360" y="3110488"/>
            <a:ext cx="3960440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104"/>
          <p:cNvGrpSpPr/>
          <p:nvPr/>
        </p:nvGrpSpPr>
        <p:grpSpPr>
          <a:xfrm>
            <a:off x="5004048" y="2852936"/>
            <a:ext cx="504056" cy="459270"/>
            <a:chOff x="5004048" y="2852936"/>
            <a:chExt cx="504056" cy="459270"/>
          </a:xfrm>
        </p:grpSpPr>
        <p:sp>
          <p:nvSpPr>
            <p:cNvPr id="48" name="Triângulo isósceles 47"/>
            <p:cNvSpPr/>
            <p:nvPr/>
          </p:nvSpPr>
          <p:spPr>
            <a:xfrm>
              <a:off x="5004048" y="285293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98262" y="294287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</a:t>
              </a:r>
              <a:endParaRPr lang="pt-BR" dirty="0"/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2612544" y="4293096"/>
            <a:ext cx="288032" cy="576064"/>
            <a:chOff x="6300192" y="3356992"/>
            <a:chExt cx="288032" cy="576064"/>
          </a:xfrm>
        </p:grpSpPr>
        <p:cxnSp>
          <p:nvCxnSpPr>
            <p:cNvPr id="123" name="Conector reto 122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o 125"/>
          <p:cNvGrpSpPr/>
          <p:nvPr/>
        </p:nvGrpSpPr>
        <p:grpSpPr>
          <a:xfrm>
            <a:off x="2658264" y="4949552"/>
            <a:ext cx="144016" cy="216024"/>
            <a:chOff x="6300192" y="3356992"/>
            <a:chExt cx="288032" cy="576064"/>
          </a:xfrm>
        </p:grpSpPr>
        <p:cxnSp>
          <p:nvCxnSpPr>
            <p:cNvPr id="127" name="Conector reto 12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o 128"/>
          <p:cNvGrpSpPr/>
          <p:nvPr/>
        </p:nvGrpSpPr>
        <p:grpSpPr>
          <a:xfrm>
            <a:off x="2131348" y="3212976"/>
            <a:ext cx="288032" cy="360040"/>
            <a:chOff x="6300192" y="3356992"/>
            <a:chExt cx="288032" cy="576064"/>
          </a:xfrm>
        </p:grpSpPr>
        <p:cxnSp>
          <p:nvCxnSpPr>
            <p:cNvPr id="130" name="Conector reto 129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Conector reto 131"/>
          <p:cNvCxnSpPr/>
          <p:nvPr/>
        </p:nvCxnSpPr>
        <p:spPr>
          <a:xfrm flipH="1">
            <a:off x="4572000" y="2852936"/>
            <a:ext cx="1334790" cy="259228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>
            <a:off x="1388408" y="2708920"/>
            <a:ext cx="4608512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10"/>
          <p:cNvGrpSpPr/>
          <p:nvPr/>
        </p:nvGrpSpPr>
        <p:grpSpPr>
          <a:xfrm>
            <a:off x="5652120" y="2480196"/>
            <a:ext cx="504056" cy="454040"/>
            <a:chOff x="5652120" y="2480196"/>
            <a:chExt cx="504056" cy="454040"/>
          </a:xfrm>
        </p:grpSpPr>
        <p:sp>
          <p:nvSpPr>
            <p:cNvPr id="49" name="Triângulo isósceles 48"/>
            <p:cNvSpPr/>
            <p:nvPr/>
          </p:nvSpPr>
          <p:spPr>
            <a:xfrm>
              <a:off x="5652120" y="248019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5759988" y="256490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</a:t>
              </a:r>
              <a:endParaRPr lang="pt-B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Carga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 rot="19544375">
            <a:off x="7003317" y="1763818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Usinas</a:t>
            </a:r>
            <a:endParaRPr lang="pt-BR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5445224"/>
            <a:ext cx="6768752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331640" y="1628800"/>
            <a:ext cx="6480720" cy="38164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348989" y="1484784"/>
            <a:ext cx="54659" cy="39688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28494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2123728" y="4941168"/>
            <a:ext cx="0" cy="50405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4572000" y="3501008"/>
            <a:ext cx="8965" cy="19442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3923928" y="3861048"/>
            <a:ext cx="8966" cy="158417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rot="60000">
            <a:off x="3338900" y="4221088"/>
            <a:ext cx="8964" cy="12241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-120000" flipH="1">
            <a:off x="2717722" y="4599058"/>
            <a:ext cx="35861" cy="86409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771394" y="1533327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MRE Puro</a:t>
            </a:r>
            <a:endParaRPr lang="pt-BR" dirty="0"/>
          </a:p>
        </p:txBody>
      </p:sp>
      <p:cxnSp>
        <p:nvCxnSpPr>
          <p:cNvPr id="82" name="Conector reto 81"/>
          <p:cNvCxnSpPr/>
          <p:nvPr/>
        </p:nvCxnSpPr>
        <p:spPr>
          <a:xfrm>
            <a:off x="1331640" y="544522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1331640" y="544522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1331640" y="544522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1331640" y="5445224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8"/>
          <p:cNvGrpSpPr/>
          <p:nvPr/>
        </p:nvGrpSpPr>
        <p:grpSpPr>
          <a:xfrm>
            <a:off x="2483768" y="4327004"/>
            <a:ext cx="504056" cy="444748"/>
            <a:chOff x="2483768" y="4327004"/>
            <a:chExt cx="504056" cy="444748"/>
          </a:xfrm>
        </p:grpSpPr>
        <p:sp>
          <p:nvSpPr>
            <p:cNvPr id="60" name="Triângulo isósceles 59"/>
            <p:cNvSpPr/>
            <p:nvPr/>
          </p:nvSpPr>
          <p:spPr>
            <a:xfrm>
              <a:off x="2483768" y="432700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588730" y="44024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</a:t>
              </a:r>
              <a:endParaRPr lang="pt-BR" dirty="0"/>
            </a:p>
          </p:txBody>
        </p:sp>
      </p:grpSp>
      <p:grpSp>
        <p:nvGrpSpPr>
          <p:cNvPr id="12" name="Grupo 109"/>
          <p:cNvGrpSpPr/>
          <p:nvPr/>
        </p:nvGrpSpPr>
        <p:grpSpPr>
          <a:xfrm>
            <a:off x="1875954" y="4684886"/>
            <a:ext cx="504056" cy="441013"/>
            <a:chOff x="1875954" y="4684886"/>
            <a:chExt cx="504056" cy="441013"/>
          </a:xfrm>
        </p:grpSpPr>
        <p:sp>
          <p:nvSpPr>
            <p:cNvPr id="21" name="Triângulo isósceles 20"/>
            <p:cNvSpPr/>
            <p:nvPr/>
          </p:nvSpPr>
          <p:spPr>
            <a:xfrm>
              <a:off x="1875954" y="468488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972408" y="4734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</p:grpSp>
      <p:cxnSp>
        <p:nvCxnSpPr>
          <p:cNvPr id="112" name="Conector reto 111"/>
          <p:cNvCxnSpPr/>
          <p:nvPr/>
        </p:nvCxnSpPr>
        <p:spPr>
          <a:xfrm>
            <a:off x="1331640" y="5445224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ítulo 1"/>
          <p:cNvSpPr txBox="1">
            <a:spLocks/>
          </p:cNvSpPr>
          <p:nvPr/>
        </p:nvSpPr>
        <p:spPr>
          <a:xfrm>
            <a:off x="452575" y="404664"/>
            <a:ext cx="843528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spcBef>
                <a:spcPct val="0"/>
              </a:spcBef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Aplicação 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GSF </a:t>
            </a:r>
            <a:r>
              <a:rPr lang="pt-BR" b="1" dirty="0" smtClean="0"/>
              <a:t>(5/6)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upo 65"/>
          <p:cNvGrpSpPr/>
          <p:nvPr/>
        </p:nvGrpSpPr>
        <p:grpSpPr>
          <a:xfrm>
            <a:off x="1817766" y="3987134"/>
            <a:ext cx="460850" cy="648072"/>
            <a:chOff x="1817766" y="3987134"/>
            <a:chExt cx="460850" cy="648072"/>
          </a:xfrm>
        </p:grpSpPr>
        <p:sp>
          <p:nvSpPr>
            <p:cNvPr id="68" name="CaixaDeTexto 6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65" name="Conector reto 6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73"/>
          <p:cNvGrpSpPr/>
          <p:nvPr/>
        </p:nvGrpSpPr>
        <p:grpSpPr>
          <a:xfrm>
            <a:off x="2380448" y="3590946"/>
            <a:ext cx="460850" cy="648072"/>
            <a:chOff x="1817766" y="3987134"/>
            <a:chExt cx="460850" cy="648072"/>
          </a:xfrm>
        </p:grpSpPr>
        <p:sp>
          <p:nvSpPr>
            <p:cNvPr id="75" name="CaixaDeTexto 7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76" name="Conector reto 7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77"/>
          <p:cNvGrpSpPr/>
          <p:nvPr/>
        </p:nvGrpSpPr>
        <p:grpSpPr>
          <a:xfrm>
            <a:off x="3028520" y="3248836"/>
            <a:ext cx="460850" cy="648072"/>
            <a:chOff x="1817766" y="3987134"/>
            <a:chExt cx="460850" cy="648072"/>
          </a:xfrm>
        </p:grpSpPr>
        <p:sp>
          <p:nvSpPr>
            <p:cNvPr id="80" name="CaixaDeTexto 79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81" name="Conector reto 8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82"/>
          <p:cNvGrpSpPr/>
          <p:nvPr/>
        </p:nvGrpSpPr>
        <p:grpSpPr>
          <a:xfrm>
            <a:off x="3617678" y="2924944"/>
            <a:ext cx="460850" cy="648072"/>
            <a:chOff x="1817766" y="3987134"/>
            <a:chExt cx="460850" cy="648072"/>
          </a:xfrm>
        </p:grpSpPr>
        <p:sp>
          <p:nvSpPr>
            <p:cNvPr id="84" name="CaixaDeTexto 8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</a:p>
          </p:txBody>
        </p:sp>
        <p:cxnSp>
          <p:nvCxnSpPr>
            <p:cNvPr id="85" name="Conector reto 8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85"/>
          <p:cNvGrpSpPr/>
          <p:nvPr/>
        </p:nvGrpSpPr>
        <p:grpSpPr>
          <a:xfrm>
            <a:off x="4252656" y="2528756"/>
            <a:ext cx="460850" cy="648072"/>
            <a:chOff x="1817766" y="3987134"/>
            <a:chExt cx="460850" cy="648072"/>
          </a:xfrm>
        </p:grpSpPr>
        <p:sp>
          <p:nvSpPr>
            <p:cNvPr id="88" name="CaixaDeTexto 8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0" name="Conector reto 89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91"/>
          <p:cNvGrpSpPr/>
          <p:nvPr/>
        </p:nvGrpSpPr>
        <p:grpSpPr>
          <a:xfrm>
            <a:off x="4923075" y="2150786"/>
            <a:ext cx="460850" cy="648072"/>
            <a:chOff x="1817766" y="3987134"/>
            <a:chExt cx="460850" cy="648072"/>
          </a:xfrm>
        </p:grpSpPr>
        <p:sp>
          <p:nvSpPr>
            <p:cNvPr id="94" name="CaixaDeTexto 9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6" name="Conector reto 9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97"/>
          <p:cNvGrpSpPr/>
          <p:nvPr/>
        </p:nvGrpSpPr>
        <p:grpSpPr>
          <a:xfrm>
            <a:off x="5580112" y="1772816"/>
            <a:ext cx="460850" cy="648072"/>
            <a:chOff x="1817766" y="3987134"/>
            <a:chExt cx="460850" cy="648072"/>
          </a:xfrm>
        </p:grpSpPr>
        <p:sp>
          <p:nvSpPr>
            <p:cNvPr id="105" name="CaixaDeTexto 10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106" name="Conector reto 10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65"/>
          <p:cNvGrpSpPr/>
          <p:nvPr/>
        </p:nvGrpSpPr>
        <p:grpSpPr>
          <a:xfrm>
            <a:off x="1601452" y="3527904"/>
            <a:ext cx="378414" cy="432048"/>
            <a:chOff x="1817766" y="3973257"/>
            <a:chExt cx="532902" cy="661949"/>
          </a:xfrm>
        </p:grpSpPr>
        <p:sp>
          <p:nvSpPr>
            <p:cNvPr id="70" name="CaixaDeTexto 6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1" name="Conector reto 7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65"/>
          <p:cNvGrpSpPr/>
          <p:nvPr/>
        </p:nvGrpSpPr>
        <p:grpSpPr>
          <a:xfrm>
            <a:off x="2168551" y="3149933"/>
            <a:ext cx="378414" cy="432048"/>
            <a:chOff x="1817766" y="3973257"/>
            <a:chExt cx="532902" cy="661949"/>
          </a:xfrm>
        </p:grpSpPr>
        <p:sp>
          <p:nvSpPr>
            <p:cNvPr id="73" name="CaixaDeTexto 72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4" name="Conector reto 73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65"/>
          <p:cNvGrpSpPr/>
          <p:nvPr/>
        </p:nvGrpSpPr>
        <p:grpSpPr>
          <a:xfrm>
            <a:off x="2816623" y="2798861"/>
            <a:ext cx="378416" cy="432047"/>
            <a:chOff x="1817766" y="3973259"/>
            <a:chExt cx="532905" cy="661947"/>
          </a:xfrm>
        </p:grpSpPr>
        <p:sp>
          <p:nvSpPr>
            <p:cNvPr id="83" name="CaixaDeTexto 82"/>
            <p:cNvSpPr txBox="1"/>
            <p:nvPr/>
          </p:nvSpPr>
          <p:spPr>
            <a:xfrm>
              <a:off x="1887266" y="3973259"/>
              <a:ext cx="463405" cy="42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</a:p>
          </p:txBody>
        </p:sp>
        <p:cxnSp>
          <p:nvCxnSpPr>
            <p:cNvPr id="86" name="Conector reto 8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65"/>
          <p:cNvGrpSpPr/>
          <p:nvPr/>
        </p:nvGrpSpPr>
        <p:grpSpPr>
          <a:xfrm>
            <a:off x="3410905" y="2474966"/>
            <a:ext cx="378414" cy="432048"/>
            <a:chOff x="1817766" y="3973257"/>
            <a:chExt cx="532902" cy="661949"/>
          </a:xfrm>
        </p:grpSpPr>
        <p:sp>
          <p:nvSpPr>
            <p:cNvPr id="92" name="CaixaDeTexto 91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98" name="Conector reto 97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65"/>
          <p:cNvGrpSpPr/>
          <p:nvPr/>
        </p:nvGrpSpPr>
        <p:grpSpPr>
          <a:xfrm>
            <a:off x="4031794" y="2078778"/>
            <a:ext cx="378414" cy="432048"/>
            <a:chOff x="1817766" y="3973257"/>
            <a:chExt cx="532902" cy="661949"/>
          </a:xfrm>
        </p:grpSpPr>
        <p:sp>
          <p:nvSpPr>
            <p:cNvPr id="100" name="CaixaDeTexto 9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101" name="Conector reto 10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tângulo 101"/>
          <p:cNvSpPr/>
          <p:nvPr/>
        </p:nvSpPr>
        <p:spPr>
          <a:xfrm>
            <a:off x="1547664" y="1988840"/>
            <a:ext cx="3384376" cy="3312368"/>
          </a:xfrm>
          <a:prstGeom prst="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5" name="Grupo 112"/>
          <p:cNvGrpSpPr/>
          <p:nvPr/>
        </p:nvGrpSpPr>
        <p:grpSpPr>
          <a:xfrm>
            <a:off x="4200148" y="5331688"/>
            <a:ext cx="144016" cy="216024"/>
            <a:chOff x="6300192" y="3356992"/>
            <a:chExt cx="288032" cy="576064"/>
          </a:xfrm>
        </p:grpSpPr>
        <p:cxnSp>
          <p:nvCxnSpPr>
            <p:cNvPr id="114" name="Conector reto 113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to 114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115"/>
          <p:cNvGrpSpPr/>
          <p:nvPr/>
        </p:nvGrpSpPr>
        <p:grpSpPr>
          <a:xfrm>
            <a:off x="4018796" y="2174384"/>
            <a:ext cx="288032" cy="360040"/>
            <a:chOff x="6300192" y="3356992"/>
            <a:chExt cx="288032" cy="576064"/>
          </a:xfrm>
        </p:grpSpPr>
        <p:cxnSp>
          <p:nvCxnSpPr>
            <p:cNvPr id="117" name="Conector reto 11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to 11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104"/>
          <p:cNvGrpSpPr/>
          <p:nvPr/>
        </p:nvGrpSpPr>
        <p:grpSpPr>
          <a:xfrm>
            <a:off x="5004048" y="2852936"/>
            <a:ext cx="504056" cy="459270"/>
            <a:chOff x="5004048" y="2852936"/>
            <a:chExt cx="504056" cy="459270"/>
          </a:xfrm>
        </p:grpSpPr>
        <p:sp>
          <p:nvSpPr>
            <p:cNvPr id="48" name="Triângulo isósceles 47"/>
            <p:cNvSpPr/>
            <p:nvPr/>
          </p:nvSpPr>
          <p:spPr>
            <a:xfrm>
              <a:off x="5004048" y="285293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98262" y="294287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</a:t>
              </a:r>
              <a:endParaRPr lang="pt-BR" dirty="0"/>
            </a:p>
          </p:txBody>
        </p:sp>
      </p:grpSp>
      <p:grpSp>
        <p:nvGrpSpPr>
          <p:cNvPr id="39" name="Grupo 125"/>
          <p:cNvGrpSpPr/>
          <p:nvPr/>
        </p:nvGrpSpPr>
        <p:grpSpPr>
          <a:xfrm>
            <a:off x="3586748" y="5331688"/>
            <a:ext cx="144016" cy="216024"/>
            <a:chOff x="6300192" y="3356992"/>
            <a:chExt cx="288032" cy="576064"/>
          </a:xfrm>
        </p:grpSpPr>
        <p:cxnSp>
          <p:nvCxnSpPr>
            <p:cNvPr id="127" name="Conector reto 12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128"/>
          <p:cNvGrpSpPr/>
          <p:nvPr/>
        </p:nvGrpSpPr>
        <p:grpSpPr>
          <a:xfrm>
            <a:off x="3404632" y="2564904"/>
            <a:ext cx="288032" cy="360040"/>
            <a:chOff x="6300192" y="3356992"/>
            <a:chExt cx="288032" cy="576064"/>
          </a:xfrm>
        </p:grpSpPr>
        <p:cxnSp>
          <p:nvCxnSpPr>
            <p:cNvPr id="130" name="Conector reto 129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110"/>
          <p:cNvGrpSpPr/>
          <p:nvPr/>
        </p:nvGrpSpPr>
        <p:grpSpPr>
          <a:xfrm>
            <a:off x="5652120" y="2480196"/>
            <a:ext cx="504056" cy="454040"/>
            <a:chOff x="5652120" y="2480196"/>
            <a:chExt cx="504056" cy="454040"/>
          </a:xfrm>
        </p:grpSpPr>
        <p:sp>
          <p:nvSpPr>
            <p:cNvPr id="49" name="Triângulo isósceles 48"/>
            <p:cNvSpPr/>
            <p:nvPr/>
          </p:nvSpPr>
          <p:spPr>
            <a:xfrm>
              <a:off x="5652120" y="248019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5759988" y="256490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</a:t>
              </a:r>
              <a:endParaRPr lang="pt-BR" dirty="0"/>
            </a:p>
          </p:txBody>
        </p:sp>
      </p:grpSp>
      <p:grpSp>
        <p:nvGrpSpPr>
          <p:cNvPr id="4" name="Grupo 105"/>
          <p:cNvGrpSpPr/>
          <p:nvPr/>
        </p:nvGrpSpPr>
        <p:grpSpPr>
          <a:xfrm>
            <a:off x="4328418" y="3238376"/>
            <a:ext cx="504056" cy="451098"/>
            <a:chOff x="4328418" y="3238376"/>
            <a:chExt cx="504056" cy="451098"/>
          </a:xfrm>
        </p:grpSpPr>
        <p:sp>
          <p:nvSpPr>
            <p:cNvPr id="63" name="Triângulo isósceles 62"/>
            <p:cNvSpPr/>
            <p:nvPr/>
          </p:nvSpPr>
          <p:spPr>
            <a:xfrm>
              <a:off x="4328418" y="323837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27984" y="332014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</p:grpSp>
      <p:grpSp>
        <p:nvGrpSpPr>
          <p:cNvPr id="33" name="Grupo 110"/>
          <p:cNvGrpSpPr/>
          <p:nvPr/>
        </p:nvGrpSpPr>
        <p:grpSpPr>
          <a:xfrm>
            <a:off x="4427984" y="3212976"/>
            <a:ext cx="288032" cy="576064"/>
            <a:chOff x="6300192" y="3356992"/>
            <a:chExt cx="288032" cy="576064"/>
          </a:xfrm>
        </p:grpSpPr>
        <p:cxnSp>
          <p:nvCxnSpPr>
            <p:cNvPr id="107" name="Conector reto 10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106"/>
          <p:cNvGrpSpPr/>
          <p:nvPr/>
        </p:nvGrpSpPr>
        <p:grpSpPr>
          <a:xfrm>
            <a:off x="3686696" y="3625974"/>
            <a:ext cx="504056" cy="457448"/>
            <a:chOff x="3686696" y="3625974"/>
            <a:chExt cx="504056" cy="457448"/>
          </a:xfrm>
        </p:grpSpPr>
        <p:sp>
          <p:nvSpPr>
            <p:cNvPr id="62" name="Triângulo isósceles 61"/>
            <p:cNvSpPr/>
            <p:nvPr/>
          </p:nvSpPr>
          <p:spPr>
            <a:xfrm>
              <a:off x="3686696" y="362597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781116" y="371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</a:t>
              </a:r>
              <a:endParaRPr lang="pt-BR" dirty="0"/>
            </a:p>
          </p:txBody>
        </p:sp>
      </p:grpSp>
      <p:grpSp>
        <p:nvGrpSpPr>
          <p:cNvPr id="38" name="Grupo 121"/>
          <p:cNvGrpSpPr/>
          <p:nvPr/>
        </p:nvGrpSpPr>
        <p:grpSpPr>
          <a:xfrm>
            <a:off x="3779912" y="3645024"/>
            <a:ext cx="288032" cy="576064"/>
            <a:chOff x="6300192" y="3356992"/>
            <a:chExt cx="288032" cy="576064"/>
          </a:xfrm>
        </p:grpSpPr>
        <p:cxnSp>
          <p:nvCxnSpPr>
            <p:cNvPr id="123" name="Conector reto 122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Conector reto 108"/>
          <p:cNvCxnSpPr/>
          <p:nvPr/>
        </p:nvCxnSpPr>
        <p:spPr>
          <a:xfrm>
            <a:off x="1388408" y="4221088"/>
            <a:ext cx="2016224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107"/>
          <p:cNvGrpSpPr/>
          <p:nvPr/>
        </p:nvGrpSpPr>
        <p:grpSpPr>
          <a:xfrm>
            <a:off x="3100090" y="3973314"/>
            <a:ext cx="504056" cy="451098"/>
            <a:chOff x="3100090" y="3973314"/>
            <a:chExt cx="504056" cy="451098"/>
          </a:xfrm>
        </p:grpSpPr>
        <p:sp>
          <p:nvSpPr>
            <p:cNvPr id="61" name="Triângulo isósceles 60"/>
            <p:cNvSpPr/>
            <p:nvPr/>
          </p:nvSpPr>
          <p:spPr>
            <a:xfrm>
              <a:off x="3100090" y="397331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05052" y="40550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</a:t>
              </a:r>
              <a:endParaRPr lang="pt-B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Carga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 rot="19544375">
            <a:off x="7003317" y="1763818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Usinas</a:t>
            </a:r>
            <a:endParaRPr lang="pt-BR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5445224"/>
            <a:ext cx="6768752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331640" y="1628800"/>
            <a:ext cx="6480720" cy="38164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348989" y="1484784"/>
            <a:ext cx="54659" cy="39688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28494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7020272" y="357301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MRE Impuro</a:t>
            </a:r>
            <a:endParaRPr lang="pt-BR" dirty="0"/>
          </a:p>
        </p:txBody>
      </p:sp>
      <p:sp>
        <p:nvSpPr>
          <p:cNvPr id="124" name="Título 1"/>
          <p:cNvSpPr txBox="1">
            <a:spLocks/>
          </p:cNvSpPr>
          <p:nvPr/>
        </p:nvSpPr>
        <p:spPr>
          <a:xfrm>
            <a:off x="457200" y="404664"/>
            <a:ext cx="843528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spcBef>
                <a:spcPct val="0"/>
              </a:spcBef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Aplicação 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GSF </a:t>
            </a:r>
            <a:r>
              <a:rPr lang="pt-BR" b="1" dirty="0" smtClean="0"/>
              <a:t>(6/6)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upo 65"/>
          <p:cNvGrpSpPr/>
          <p:nvPr/>
        </p:nvGrpSpPr>
        <p:grpSpPr>
          <a:xfrm>
            <a:off x="2625094" y="3483078"/>
            <a:ext cx="460850" cy="648072"/>
            <a:chOff x="1817766" y="3987134"/>
            <a:chExt cx="460850" cy="648072"/>
          </a:xfrm>
        </p:grpSpPr>
        <p:sp>
          <p:nvSpPr>
            <p:cNvPr id="68" name="CaixaDeTexto 6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65" name="Conector reto 6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73"/>
          <p:cNvGrpSpPr/>
          <p:nvPr/>
        </p:nvGrpSpPr>
        <p:grpSpPr>
          <a:xfrm>
            <a:off x="3187776" y="3086890"/>
            <a:ext cx="460850" cy="648072"/>
            <a:chOff x="1817766" y="3987134"/>
            <a:chExt cx="460850" cy="648072"/>
          </a:xfrm>
        </p:grpSpPr>
        <p:sp>
          <p:nvSpPr>
            <p:cNvPr id="75" name="CaixaDeTexto 7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76" name="Conector reto 7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77"/>
          <p:cNvGrpSpPr/>
          <p:nvPr/>
        </p:nvGrpSpPr>
        <p:grpSpPr>
          <a:xfrm>
            <a:off x="3835848" y="2744780"/>
            <a:ext cx="460850" cy="648072"/>
            <a:chOff x="1817766" y="3987134"/>
            <a:chExt cx="460850" cy="648072"/>
          </a:xfrm>
        </p:grpSpPr>
        <p:sp>
          <p:nvSpPr>
            <p:cNvPr id="80" name="CaixaDeTexto 79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81" name="Conector reto 8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82"/>
          <p:cNvGrpSpPr/>
          <p:nvPr/>
        </p:nvGrpSpPr>
        <p:grpSpPr>
          <a:xfrm>
            <a:off x="4425006" y="2420888"/>
            <a:ext cx="460850" cy="648072"/>
            <a:chOff x="1817766" y="3987134"/>
            <a:chExt cx="460850" cy="648072"/>
          </a:xfrm>
        </p:grpSpPr>
        <p:sp>
          <p:nvSpPr>
            <p:cNvPr id="84" name="CaixaDeTexto 8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</a:p>
          </p:txBody>
        </p:sp>
        <p:cxnSp>
          <p:nvCxnSpPr>
            <p:cNvPr id="85" name="Conector reto 8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85"/>
          <p:cNvGrpSpPr/>
          <p:nvPr/>
        </p:nvGrpSpPr>
        <p:grpSpPr>
          <a:xfrm>
            <a:off x="5059984" y="2024700"/>
            <a:ext cx="460850" cy="648072"/>
            <a:chOff x="1817766" y="3987134"/>
            <a:chExt cx="460850" cy="648072"/>
          </a:xfrm>
        </p:grpSpPr>
        <p:sp>
          <p:nvSpPr>
            <p:cNvPr id="88" name="CaixaDeTexto 8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0" name="Conector reto 89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91"/>
          <p:cNvGrpSpPr/>
          <p:nvPr/>
        </p:nvGrpSpPr>
        <p:grpSpPr>
          <a:xfrm>
            <a:off x="5730403" y="1646730"/>
            <a:ext cx="460850" cy="648072"/>
            <a:chOff x="1817766" y="3987134"/>
            <a:chExt cx="460850" cy="648072"/>
          </a:xfrm>
        </p:grpSpPr>
        <p:sp>
          <p:nvSpPr>
            <p:cNvPr id="94" name="CaixaDeTexto 9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6" name="Conector reto 9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97"/>
          <p:cNvGrpSpPr/>
          <p:nvPr/>
        </p:nvGrpSpPr>
        <p:grpSpPr>
          <a:xfrm>
            <a:off x="6387440" y="1268760"/>
            <a:ext cx="460850" cy="648072"/>
            <a:chOff x="1817766" y="3987134"/>
            <a:chExt cx="460850" cy="648072"/>
          </a:xfrm>
        </p:grpSpPr>
        <p:sp>
          <p:nvSpPr>
            <p:cNvPr id="105" name="CaixaDeTexto 10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106" name="Conector reto 10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65"/>
          <p:cNvGrpSpPr/>
          <p:nvPr/>
        </p:nvGrpSpPr>
        <p:grpSpPr>
          <a:xfrm>
            <a:off x="2408780" y="3023848"/>
            <a:ext cx="378414" cy="432048"/>
            <a:chOff x="1817766" y="3973257"/>
            <a:chExt cx="532902" cy="661949"/>
          </a:xfrm>
        </p:grpSpPr>
        <p:sp>
          <p:nvSpPr>
            <p:cNvPr id="70" name="CaixaDeTexto 6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1" name="Conector reto 7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65"/>
          <p:cNvGrpSpPr/>
          <p:nvPr/>
        </p:nvGrpSpPr>
        <p:grpSpPr>
          <a:xfrm>
            <a:off x="2975879" y="2645877"/>
            <a:ext cx="378414" cy="432048"/>
            <a:chOff x="1817766" y="3973257"/>
            <a:chExt cx="532902" cy="661949"/>
          </a:xfrm>
        </p:grpSpPr>
        <p:sp>
          <p:nvSpPr>
            <p:cNvPr id="73" name="CaixaDeTexto 72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74" name="Conector reto 73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65"/>
          <p:cNvGrpSpPr/>
          <p:nvPr/>
        </p:nvGrpSpPr>
        <p:grpSpPr>
          <a:xfrm>
            <a:off x="3623951" y="2294805"/>
            <a:ext cx="378416" cy="432047"/>
            <a:chOff x="1817766" y="3973259"/>
            <a:chExt cx="532905" cy="661947"/>
          </a:xfrm>
        </p:grpSpPr>
        <p:sp>
          <p:nvSpPr>
            <p:cNvPr id="83" name="CaixaDeTexto 82"/>
            <p:cNvSpPr txBox="1"/>
            <p:nvPr/>
          </p:nvSpPr>
          <p:spPr>
            <a:xfrm>
              <a:off x="1887266" y="3973259"/>
              <a:ext cx="463405" cy="42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</a:p>
          </p:txBody>
        </p:sp>
        <p:cxnSp>
          <p:nvCxnSpPr>
            <p:cNvPr id="86" name="Conector reto 8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65"/>
          <p:cNvGrpSpPr/>
          <p:nvPr/>
        </p:nvGrpSpPr>
        <p:grpSpPr>
          <a:xfrm>
            <a:off x="4218233" y="1970910"/>
            <a:ext cx="378414" cy="432048"/>
            <a:chOff x="1817766" y="3973257"/>
            <a:chExt cx="532902" cy="661949"/>
          </a:xfrm>
        </p:grpSpPr>
        <p:sp>
          <p:nvSpPr>
            <p:cNvPr id="92" name="CaixaDeTexto 91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98" name="Conector reto 97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65"/>
          <p:cNvGrpSpPr/>
          <p:nvPr/>
        </p:nvGrpSpPr>
        <p:grpSpPr>
          <a:xfrm>
            <a:off x="4839122" y="1574722"/>
            <a:ext cx="378414" cy="432048"/>
            <a:chOff x="1817766" y="3973257"/>
            <a:chExt cx="532902" cy="661949"/>
          </a:xfrm>
        </p:grpSpPr>
        <p:sp>
          <p:nvSpPr>
            <p:cNvPr id="100" name="CaixaDeTexto 99"/>
            <p:cNvSpPr txBox="1"/>
            <p:nvPr/>
          </p:nvSpPr>
          <p:spPr>
            <a:xfrm>
              <a:off x="1887263" y="3973257"/>
              <a:ext cx="463405" cy="42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ES</a:t>
              </a:r>
              <a:endParaRPr lang="pt-BR" sz="1200" dirty="0"/>
            </a:p>
          </p:txBody>
        </p:sp>
        <p:cxnSp>
          <p:nvCxnSpPr>
            <p:cNvPr id="101" name="Conector reto 10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tângulo 101"/>
          <p:cNvSpPr/>
          <p:nvPr/>
        </p:nvSpPr>
        <p:spPr>
          <a:xfrm>
            <a:off x="2354992" y="1484784"/>
            <a:ext cx="3384376" cy="3312368"/>
          </a:xfrm>
          <a:prstGeom prst="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Grupo 104"/>
          <p:cNvGrpSpPr/>
          <p:nvPr/>
        </p:nvGrpSpPr>
        <p:grpSpPr>
          <a:xfrm>
            <a:off x="5811376" y="2348880"/>
            <a:ext cx="504056" cy="459270"/>
            <a:chOff x="5004048" y="2852936"/>
            <a:chExt cx="504056" cy="459270"/>
          </a:xfrm>
        </p:grpSpPr>
        <p:sp>
          <p:nvSpPr>
            <p:cNvPr id="48" name="Triângulo isósceles 47"/>
            <p:cNvSpPr/>
            <p:nvPr/>
          </p:nvSpPr>
          <p:spPr>
            <a:xfrm>
              <a:off x="5004048" y="285293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98262" y="294287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</a:t>
              </a:r>
              <a:endParaRPr lang="pt-BR" dirty="0"/>
            </a:p>
          </p:txBody>
        </p:sp>
      </p:grpSp>
      <p:grpSp>
        <p:nvGrpSpPr>
          <p:cNvPr id="41" name="Grupo 128"/>
          <p:cNvGrpSpPr/>
          <p:nvPr/>
        </p:nvGrpSpPr>
        <p:grpSpPr>
          <a:xfrm>
            <a:off x="4211960" y="2060848"/>
            <a:ext cx="288032" cy="360040"/>
            <a:chOff x="6300192" y="3356992"/>
            <a:chExt cx="288032" cy="576064"/>
          </a:xfrm>
        </p:grpSpPr>
        <p:cxnSp>
          <p:nvCxnSpPr>
            <p:cNvPr id="130" name="Conector reto 129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110"/>
          <p:cNvGrpSpPr/>
          <p:nvPr/>
        </p:nvGrpSpPr>
        <p:grpSpPr>
          <a:xfrm>
            <a:off x="6459448" y="1976140"/>
            <a:ext cx="504056" cy="454040"/>
            <a:chOff x="5652120" y="2480196"/>
            <a:chExt cx="504056" cy="454040"/>
          </a:xfrm>
        </p:grpSpPr>
        <p:sp>
          <p:nvSpPr>
            <p:cNvPr id="49" name="Triângulo isósceles 48"/>
            <p:cNvSpPr/>
            <p:nvPr/>
          </p:nvSpPr>
          <p:spPr>
            <a:xfrm>
              <a:off x="5652120" y="248019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5759988" y="256490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</a:t>
              </a:r>
              <a:endParaRPr lang="pt-BR" dirty="0"/>
            </a:p>
          </p:txBody>
        </p:sp>
      </p:grpSp>
      <p:grpSp>
        <p:nvGrpSpPr>
          <p:cNvPr id="7" name="Grupo 106"/>
          <p:cNvGrpSpPr/>
          <p:nvPr/>
        </p:nvGrpSpPr>
        <p:grpSpPr>
          <a:xfrm>
            <a:off x="4494024" y="3121918"/>
            <a:ext cx="504056" cy="457448"/>
            <a:chOff x="3686696" y="3625974"/>
            <a:chExt cx="504056" cy="457448"/>
          </a:xfrm>
        </p:grpSpPr>
        <p:sp>
          <p:nvSpPr>
            <p:cNvPr id="62" name="Triângulo isósceles 61"/>
            <p:cNvSpPr/>
            <p:nvPr/>
          </p:nvSpPr>
          <p:spPr>
            <a:xfrm>
              <a:off x="3686696" y="362597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781116" y="371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</a:t>
              </a:r>
              <a:endParaRPr lang="pt-BR" dirty="0"/>
            </a:p>
          </p:txBody>
        </p:sp>
      </p:grpSp>
      <p:grpSp>
        <p:nvGrpSpPr>
          <p:cNvPr id="4" name="Grupo 105"/>
          <p:cNvGrpSpPr/>
          <p:nvPr/>
        </p:nvGrpSpPr>
        <p:grpSpPr>
          <a:xfrm>
            <a:off x="5135746" y="2734320"/>
            <a:ext cx="504056" cy="451098"/>
            <a:chOff x="4328418" y="3238376"/>
            <a:chExt cx="504056" cy="451098"/>
          </a:xfrm>
        </p:grpSpPr>
        <p:sp>
          <p:nvSpPr>
            <p:cNvPr id="63" name="Triângulo isósceles 62"/>
            <p:cNvSpPr/>
            <p:nvPr/>
          </p:nvSpPr>
          <p:spPr>
            <a:xfrm>
              <a:off x="4328418" y="323837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27984" y="332014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</p:grpSp>
      <p:cxnSp>
        <p:nvCxnSpPr>
          <p:cNvPr id="110" name="Conector reto 109"/>
          <p:cNvCxnSpPr/>
          <p:nvPr/>
        </p:nvCxnSpPr>
        <p:spPr>
          <a:xfrm>
            <a:off x="1331640" y="5445224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>
            <a:off x="2949724" y="4509120"/>
            <a:ext cx="0" cy="93610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09"/>
          <p:cNvGrpSpPr/>
          <p:nvPr/>
        </p:nvGrpSpPr>
        <p:grpSpPr>
          <a:xfrm>
            <a:off x="2683282" y="4180830"/>
            <a:ext cx="504056" cy="441013"/>
            <a:chOff x="1875954" y="4684886"/>
            <a:chExt cx="504056" cy="441013"/>
          </a:xfrm>
        </p:grpSpPr>
        <p:sp>
          <p:nvSpPr>
            <p:cNvPr id="21" name="Triângulo isósceles 20"/>
            <p:cNvSpPr/>
            <p:nvPr/>
          </p:nvSpPr>
          <p:spPr>
            <a:xfrm>
              <a:off x="1875954" y="468488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972408" y="4734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</p:grpSp>
      <p:cxnSp>
        <p:nvCxnSpPr>
          <p:cNvPr id="116" name="Conector reto 115"/>
          <p:cNvCxnSpPr/>
          <p:nvPr/>
        </p:nvCxnSpPr>
        <p:spPr>
          <a:xfrm>
            <a:off x="3556268" y="4221088"/>
            <a:ext cx="0" cy="12241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8"/>
          <p:cNvGrpSpPr/>
          <p:nvPr/>
        </p:nvGrpSpPr>
        <p:grpSpPr>
          <a:xfrm>
            <a:off x="3291096" y="3822948"/>
            <a:ext cx="504056" cy="444748"/>
            <a:chOff x="2483768" y="4327004"/>
            <a:chExt cx="504056" cy="444748"/>
          </a:xfrm>
        </p:grpSpPr>
        <p:sp>
          <p:nvSpPr>
            <p:cNvPr id="60" name="Triângulo isósceles 59"/>
            <p:cNvSpPr/>
            <p:nvPr/>
          </p:nvSpPr>
          <p:spPr>
            <a:xfrm>
              <a:off x="2483768" y="432700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588730" y="44024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</a:t>
              </a:r>
              <a:endParaRPr lang="pt-BR" dirty="0"/>
            </a:p>
          </p:txBody>
        </p:sp>
      </p:grpSp>
      <p:cxnSp>
        <p:nvCxnSpPr>
          <p:cNvPr id="126" name="Conector reto 125"/>
          <p:cNvCxnSpPr/>
          <p:nvPr/>
        </p:nvCxnSpPr>
        <p:spPr>
          <a:xfrm flipH="1">
            <a:off x="4139952" y="3861048"/>
            <a:ext cx="8966" cy="158417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107"/>
          <p:cNvGrpSpPr/>
          <p:nvPr/>
        </p:nvGrpSpPr>
        <p:grpSpPr>
          <a:xfrm>
            <a:off x="3907418" y="3469258"/>
            <a:ext cx="504056" cy="451098"/>
            <a:chOff x="3100090" y="3973314"/>
            <a:chExt cx="504056" cy="451098"/>
          </a:xfrm>
        </p:grpSpPr>
        <p:sp>
          <p:nvSpPr>
            <p:cNvPr id="61" name="Triângulo isósceles 60"/>
            <p:cNvSpPr/>
            <p:nvPr/>
          </p:nvSpPr>
          <p:spPr>
            <a:xfrm>
              <a:off x="3100090" y="397331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05052" y="40550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</a:t>
              </a:r>
              <a:endParaRPr lang="pt-BR" dirty="0"/>
            </a:p>
          </p:txBody>
        </p:sp>
      </p:grpSp>
      <p:cxnSp>
        <p:nvCxnSpPr>
          <p:cNvPr id="129" name="Conector reto 128"/>
          <p:cNvCxnSpPr>
            <a:stCxn id="30" idx="2"/>
          </p:cNvCxnSpPr>
          <p:nvPr/>
        </p:nvCxnSpPr>
        <p:spPr>
          <a:xfrm flipH="1">
            <a:off x="4570654" y="3579366"/>
            <a:ext cx="168633" cy="186166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110"/>
          <p:cNvGrpSpPr/>
          <p:nvPr/>
        </p:nvGrpSpPr>
        <p:grpSpPr>
          <a:xfrm>
            <a:off x="5292080" y="2708920"/>
            <a:ext cx="288032" cy="576064"/>
            <a:chOff x="6300192" y="3356992"/>
            <a:chExt cx="288032" cy="576064"/>
          </a:xfrm>
        </p:grpSpPr>
        <p:cxnSp>
          <p:nvCxnSpPr>
            <p:cNvPr id="107" name="Conector reto 10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115"/>
          <p:cNvGrpSpPr/>
          <p:nvPr/>
        </p:nvGrpSpPr>
        <p:grpSpPr>
          <a:xfrm>
            <a:off x="4860032" y="1700808"/>
            <a:ext cx="288032" cy="360040"/>
            <a:chOff x="6300192" y="3356992"/>
            <a:chExt cx="288032" cy="576064"/>
          </a:xfrm>
        </p:grpSpPr>
        <p:cxnSp>
          <p:nvCxnSpPr>
            <p:cNvPr id="117" name="Conector reto 11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to 11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121"/>
          <p:cNvGrpSpPr/>
          <p:nvPr/>
        </p:nvGrpSpPr>
        <p:grpSpPr>
          <a:xfrm>
            <a:off x="4644008" y="3068960"/>
            <a:ext cx="288032" cy="576064"/>
            <a:chOff x="6300192" y="3356992"/>
            <a:chExt cx="288032" cy="576064"/>
          </a:xfrm>
        </p:grpSpPr>
        <p:cxnSp>
          <p:nvCxnSpPr>
            <p:cNvPr id="123" name="Conector reto 122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125"/>
          <p:cNvGrpSpPr/>
          <p:nvPr/>
        </p:nvGrpSpPr>
        <p:grpSpPr>
          <a:xfrm>
            <a:off x="4602480" y="4221088"/>
            <a:ext cx="144016" cy="216024"/>
            <a:chOff x="6300192" y="3356992"/>
            <a:chExt cx="288032" cy="576064"/>
          </a:xfrm>
        </p:grpSpPr>
        <p:cxnSp>
          <p:nvCxnSpPr>
            <p:cNvPr id="127" name="Conector reto 12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Conector reto 134"/>
          <p:cNvCxnSpPr/>
          <p:nvPr/>
        </p:nvCxnSpPr>
        <p:spPr>
          <a:xfrm>
            <a:off x="2051720" y="5013176"/>
            <a:ext cx="0" cy="432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riângulo isósceles 103"/>
          <p:cNvSpPr/>
          <p:nvPr/>
        </p:nvSpPr>
        <p:spPr>
          <a:xfrm>
            <a:off x="1627292" y="4565888"/>
            <a:ext cx="792088" cy="69722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7" name="Conector reto 136"/>
          <p:cNvCxnSpPr>
            <a:stCxn id="50" idx="2"/>
          </p:cNvCxnSpPr>
          <p:nvPr/>
        </p:nvCxnSpPr>
        <p:spPr>
          <a:xfrm flipH="1">
            <a:off x="4572001" y="2808150"/>
            <a:ext cx="1484432" cy="264126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upo 125"/>
          <p:cNvGrpSpPr/>
          <p:nvPr/>
        </p:nvGrpSpPr>
        <p:grpSpPr>
          <a:xfrm>
            <a:off x="4291588" y="5324068"/>
            <a:ext cx="144016" cy="216024"/>
            <a:chOff x="6300192" y="3356992"/>
            <a:chExt cx="288032" cy="576064"/>
          </a:xfrm>
        </p:grpSpPr>
        <p:cxnSp>
          <p:nvCxnSpPr>
            <p:cNvPr id="141" name="Conector reto 140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o 121"/>
          <p:cNvGrpSpPr/>
          <p:nvPr/>
        </p:nvGrpSpPr>
        <p:grpSpPr>
          <a:xfrm>
            <a:off x="4026416" y="3451860"/>
            <a:ext cx="288032" cy="576064"/>
            <a:chOff x="6300192" y="3356992"/>
            <a:chExt cx="288032" cy="576064"/>
          </a:xfrm>
        </p:grpSpPr>
        <p:cxnSp>
          <p:nvCxnSpPr>
            <p:cNvPr id="147" name="Conector reto 146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Conector reto 148"/>
          <p:cNvCxnSpPr>
            <a:stCxn id="51" idx="2"/>
          </p:cNvCxnSpPr>
          <p:nvPr/>
        </p:nvCxnSpPr>
        <p:spPr>
          <a:xfrm flipH="1">
            <a:off x="4572001" y="2430180"/>
            <a:ext cx="2146158" cy="302762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o 125"/>
          <p:cNvGrpSpPr/>
          <p:nvPr/>
        </p:nvGrpSpPr>
        <p:grpSpPr>
          <a:xfrm>
            <a:off x="4067944" y="4365104"/>
            <a:ext cx="144016" cy="216024"/>
            <a:chOff x="6300192" y="3356992"/>
            <a:chExt cx="288032" cy="576064"/>
          </a:xfrm>
        </p:grpSpPr>
        <p:cxnSp>
          <p:nvCxnSpPr>
            <p:cNvPr id="153" name="Conector reto 152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to 153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o 128"/>
          <p:cNvGrpSpPr/>
          <p:nvPr/>
        </p:nvGrpSpPr>
        <p:grpSpPr>
          <a:xfrm>
            <a:off x="3605416" y="2348880"/>
            <a:ext cx="288032" cy="360040"/>
            <a:chOff x="6300192" y="3356992"/>
            <a:chExt cx="288032" cy="576064"/>
          </a:xfrm>
        </p:grpSpPr>
        <p:cxnSp>
          <p:nvCxnSpPr>
            <p:cNvPr id="156" name="Conector reto 155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to 156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upo 121"/>
          <p:cNvGrpSpPr/>
          <p:nvPr/>
        </p:nvGrpSpPr>
        <p:grpSpPr>
          <a:xfrm>
            <a:off x="3412252" y="3804280"/>
            <a:ext cx="288032" cy="576064"/>
            <a:chOff x="6300192" y="3356992"/>
            <a:chExt cx="288032" cy="576064"/>
          </a:xfrm>
        </p:grpSpPr>
        <p:cxnSp>
          <p:nvCxnSpPr>
            <p:cNvPr id="159" name="Conector reto 158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to 159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upo 125"/>
          <p:cNvGrpSpPr/>
          <p:nvPr/>
        </p:nvGrpSpPr>
        <p:grpSpPr>
          <a:xfrm>
            <a:off x="3499500" y="4517504"/>
            <a:ext cx="144016" cy="216024"/>
            <a:chOff x="6300192" y="3356992"/>
            <a:chExt cx="288032" cy="576064"/>
          </a:xfrm>
        </p:grpSpPr>
        <p:cxnSp>
          <p:nvCxnSpPr>
            <p:cNvPr id="162" name="Conector reto 161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upo 128"/>
          <p:cNvGrpSpPr/>
          <p:nvPr/>
        </p:nvGrpSpPr>
        <p:grpSpPr>
          <a:xfrm>
            <a:off x="2987824" y="2765688"/>
            <a:ext cx="288032" cy="360040"/>
            <a:chOff x="6300192" y="3356992"/>
            <a:chExt cx="288032" cy="576064"/>
          </a:xfrm>
        </p:grpSpPr>
        <p:cxnSp>
          <p:nvCxnSpPr>
            <p:cNvPr id="168" name="Conector reto 167"/>
            <p:cNvCxnSpPr/>
            <p:nvPr/>
          </p:nvCxnSpPr>
          <p:spPr>
            <a:xfrm>
              <a:off x="6300192" y="3356992"/>
              <a:ext cx="288032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flipH="1">
              <a:off x="6300192" y="3356992"/>
              <a:ext cx="242231" cy="57606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Conector reto 169"/>
          <p:cNvCxnSpPr>
            <a:endCxn id="49" idx="1"/>
          </p:cNvCxnSpPr>
          <p:nvPr/>
        </p:nvCxnSpPr>
        <p:spPr>
          <a:xfrm flipV="1">
            <a:off x="1403648" y="2196647"/>
            <a:ext cx="5181814" cy="8217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2" grpId="0" animBg="1"/>
      <p:bldP spid="10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latin typeface="+mj-lt"/>
                <a:ea typeface="+mj-ea"/>
                <a:cs typeface="+mj-cs"/>
              </a:rPr>
              <a:t>Eletrobrás – Distribuição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5821" y="1052736"/>
            <a:ext cx="8229600" cy="4752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pt-BR" i="1" dirty="0" smtClean="0"/>
          </a:p>
          <a:p>
            <a:pPr lvl="2"/>
            <a:endParaRPr lang="pt-BR" sz="2400" dirty="0" smtClean="0"/>
          </a:p>
          <a:p>
            <a:pPr lvl="2">
              <a:buFont typeface="Arial" pitchFamily="34" charset="0"/>
              <a:buChar char="•"/>
            </a:pPr>
            <a:endParaRPr lang="pt-BR" sz="2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76721"/>
            <a:ext cx="5271095" cy="458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latin typeface="+mj-lt"/>
                <a:ea typeface="+mj-ea"/>
                <a:cs typeface="+mj-cs"/>
              </a:rPr>
              <a:t>Eletrobrás – Transmissão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5821" y="1052736"/>
            <a:ext cx="8229600" cy="4752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pt-BR" i="1" dirty="0" smtClean="0"/>
          </a:p>
          <a:p>
            <a:pPr lvl="2"/>
            <a:endParaRPr lang="pt-BR" sz="2400" dirty="0" smtClean="0"/>
          </a:p>
          <a:p>
            <a:pPr lvl="2">
              <a:buFont typeface="Arial" pitchFamily="34" charset="0"/>
              <a:buChar char="•"/>
            </a:pPr>
            <a:endParaRPr lang="pt-BR" sz="24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85860" cy="48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4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latin typeface="+mj-lt"/>
                <a:ea typeface="+mj-ea"/>
                <a:cs typeface="+mj-cs"/>
              </a:rPr>
              <a:t>Eletrobrás – Geração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5821" y="1052736"/>
            <a:ext cx="8229600" cy="4752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pt-BR" i="1" dirty="0" smtClean="0"/>
          </a:p>
          <a:p>
            <a:pPr lvl="2"/>
            <a:endParaRPr lang="pt-BR" sz="2400" dirty="0" smtClean="0"/>
          </a:p>
          <a:p>
            <a:pPr lvl="2">
              <a:buFont typeface="Arial" pitchFamily="34" charset="0"/>
              <a:buChar char="•"/>
            </a:pPr>
            <a:endParaRPr lang="pt-BR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4" y="1844824"/>
            <a:ext cx="8648844" cy="373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2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latin typeface="+mj-lt"/>
                <a:ea typeface="+mj-ea"/>
                <a:cs typeface="+mj-cs"/>
              </a:rPr>
              <a:t>Eletrobrás – Geração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5821" y="1052736"/>
            <a:ext cx="8229600" cy="4752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pt-BR" i="1" dirty="0" smtClean="0"/>
          </a:p>
          <a:p>
            <a:pPr lvl="2"/>
            <a:endParaRPr lang="pt-BR" sz="2400" dirty="0" smtClean="0"/>
          </a:p>
          <a:p>
            <a:pPr lvl="2">
              <a:buFont typeface="Arial" pitchFamily="34" charset="0"/>
              <a:buChar char="•"/>
            </a:pPr>
            <a:endParaRPr lang="pt-BR" sz="2400" dirty="0" smtClean="0"/>
          </a:p>
        </p:txBody>
      </p:sp>
      <p:sp>
        <p:nvSpPr>
          <p:cNvPr id="2" name="AutoShape 2" descr="data:image/jpeg;base64,/9j/4AAQSkZJRgABAQAAAQABAAD/2wBDABALDA4MChAODQ4SERATGCgaGBYWGDEjJR0oOjM9PDkzODdASFxOQERXRTc4UG1RV19iZ2hnPk1xeXBkeFxlZ2P/2wBDARESEhgVGC8aGi9jQjhCY2NjY2NjY2NjY2NjY2NjY2NjY2NjY2NjY2NjY2NjY2NjY2NjY2NjY2NjY2NjY2NjY2P/wAARCALEBDUDASIAAhEBAxEB/8QAGwABAAIDAQEAAAAAAAAAAAAAAAIEAQMFBgf/xABFEAACAgEDAgMFBQUHAwMEAgMAAQIDEQQSIQUxE0FRFCJhcYEGMpGhsRUjM8HRFkJScpLh8FRi8SQ0QyVTdLI1NoKTov/EABkBAQEBAQEBAAAAAAAAAAAAAAABAgMEBf/EACYRAQEAAgICAgICAwEBAAAAAAABAhEDIRIxQVEEExQiMoHwBXH/2gAMAwEAAhEDEQA/APfgGnVamrSUSuvmoQistsEm24HE0v2n0Op1Cp9+tyeIymsJnQ1/UNJ0+lW6u+NUZPCz3b9EvMS7aywyx9rYK2h12m6hp1fpLo3V5xmPk/THkWQyABvCAAr06yi/S+1V2KVOG9+GuF3/AEJ6a+rU6eF9E1OuxboyXmgNoNGq1VGkhGeosVcZzUIt+cm8JG8ADStTVLVS0ymvGjBTccdk+36G4ADVZfVXbXXOyMZ2NqEW+ZY5eBqb6tNp533zUK61ulJ+SA2gjCcbK4zg8xkk0/gar9VTppUxusUHdPw4Z/vSxnH5AbwAAAAAAAAAAAAAAAAAAAAAAAAAABW6hqlotFbqHHd4azjOMmm/qEatS6VFSSrjPdvS7ywBfBQs6rpo6yOnVsJcTdjUv4e3nn8TbHqOjlKuMdTU3Z9xKX3vIC0DmVdXqnTp5S2wnfY4qEppNJSaz+X5m2HVtDOEp+0QjGM3W3J495eQF4FOPUNNGMXbbXU5TlGKc1y08f0/E216vT23zpruhK2H3oJ8oDeAAAAAAAAAc7T9Uru1mrolHw46flWN8TS+8/o1gDogqR6lopOtR1VTdjxBKX3vIS6noYKblqqkoS2y95cP0/IC2CutbpvGjT49fiTWYx3cvzLAAAAAAAAAAAAAAAAAAAAAAAAAAAAAAAAAAAAAAAAAAAAAAAAAAAAAAAAAAAAAAAAAAAAAAAAAAAAAAAAAAAAAAAAAAAAAAAAAAAAAAAAAA4v2p0t2q6XiiLk4TU3Fd2ln+p2h3F7axy8ctvmOl0l+q1EaaYSc2/Tt8X6YPW9apu0/Uul9Q9ns1NGmU42RrjuknJcSS+h31CKeUkSM446debmvLZ08f1Ky/VaKEq+k36aq7Uyb2qSlJbeJzhDD5ZzIvUpaDT9Rh1CbWis3V179+5WNRbWc9sY+h9DNT09L1K1Lrj4yjsU8c7e+DTg8Hr6+syq08bKNZ7XVp6mrI75bnn3vuvanjvnOTp0V6hdcteqo6jPUvU5qsrk1UqccZzxj4d8nrgB4GOl170eljr6OoWV+zWxhCrdujc5yw5Lj+61hs06qjqS0ekrq0usrto0tWyUFY8yT95YTwmvPOWfRAB4TXaXV3a+fj6fW26r9oVzhNKTqVKax8OPPjJY6JR1SPX4y1L1EZqy13Nwm4Sjzt5csY7Ywj2YA8n9oqOoWavqPs0NTtlpqVB155as97GPPHp5FXXaDWULqOnoetWmV1Mq2t9ieYvf55az3w8/A9sAPDUabUyl0XUarRar9zbbHEXNvDXuPl5im/XyXPBVq0/UrY63/ANNq4xu0VsZ1yjY14meFmXDePNYPoYA8Jq6+ovqdDq0+rrlTOhKUVNqUElu7Pal3TWOTNek1kup6Wd2m109ZXrpTtm9zqcOduH2XD7+XJ7oAeM+zUNfHrkbbadVVVZTNWRsVjSnuWMuTw38Vg9mAAAAAAAAAAAAAAAAAAAAAAAAABU6rppazpt+nht3WRwt3Yo6no68ectLXTVCUK44S28qxS8vgdDX6n2PRWX7N7iuI5xlt4S/FleGtu0+9dRjCCTioTqTam35Jd8rAHPl0jWSrVO2lQrhfCM9zzLf24xwb7+lXT1inHbKqaqUl4jSjseey7/DsXf2po81Lx8+Lja1F45eFnjjnjkjLq+iipvxW1GTg2oN8rOV25xhgcxdE1MVGL2TU47JrxGlH95KSeEufvfAtU9P1Eb6t8a/Dq1U7k88tSUvLHdNlufVNHCyMHcm5JNNJtYfK5+PPBur1VNrSqsUm61YkvOL7MDkx6XqqbJyhGi3xVZBqxvEU7HJPGOeH2+BPSaDWV9WjqbvD2JWRe2T7Saaajjjtz375MaLrvj0aay2uNTm5+Kn/AHFGO5P5NY/Ev29S0lKzO3yj2Tf3vu/jgC4Ci+raJQhN3e7Zlp7Xwk8Nv0w+OTZVrtPdqJUVWZnHOVteOHh4eMPDAtAAAAAIy3bW44zjg4P7Cvrog67nO6dVldqnNuOZptuPHHvYOxqdbpdJtWp1FVO/iO+SWTYrq5WSrjZFzjFSlFPlJ9n+TA42t6ZrLJVRq8J1whXxv28xkm08LlehmzpmrWjjVV4eXdbOfvbcqTk1h4b8+e3B0LeqaCmMJW6yiEbFug5TWJL1XqSl1HRQtrrlqqY2WJOEXNZkn2x8wOZpemayq/SyargoRgrHGbaltjjtjv6NeXqd0qftHRe1eze10+Pnb4e9bs+mC2AAAAAAAAAAAAAAAAAAAAAAAAAAAAAAAAAAAAAAAAAAAAAAAAAAAAAAAAAAAAAAAAAAAAAAAAAAAAAAAAAAAAAAAAAAAAAAAAAAAAAAAAAAKPV7LK9BOVWU84bXkgLinGTwpJteSZI8fprLK9RCVTe7OMevwL32hl43Vel6LU2yq0V7sdmJuG+SXuxbX14A9EDyctdX03RrT9I17vctTKtK2LtccLLjHt2+LxyzVR9o+o6uvSKuejonbpZ3SlZFtZjJrCWV3wB7EHi9T9rNb7NRqKFUkqq7LanW3jc/OWUkmu3D+J0KOs6zUdQu/faOnTV6p6bwbW1ZLC7p57vyWAPSA8PpOsayzplOl086NOvZLb5ztcnuxNrbF549e7Ir7Ra3Q9L0a0867VVpqZ2xnByk93HvSykuO3cD3QPFdV6rrdXN4uqpoq6lXQqllWPDWW3nz9MFvpP2h12u6pXCyiC011lkElHDht7c557c8LAHqgeX+0XX9X03WThpHVONEYStg62370scyysfRMpVdW1uh1nULoXVWUrqKrdE8ubUsL3fT5Y9QPag8c/tFq7ddOnNVulujeoyjCUcbIt8PPPx4XwNcftBrNHT0nT1y0yjrKK2pTcn4Lyk3LLy088dvmB7UHlL/tDrq9TdbH2f2ejVrSuhp+JPlJy7/HOMeR0OtdR1Wn6ho9FpZ0Uu+M5ytuTcUort5c8gdsHz/p/2g6hpumaSjTxU5qmd8p2Jz34skku6wviet1r1Gs6G503S0ls6lOUksuKxlpf1A6YPBuyV/TOhUai+yFE9JbZKSscd04xysvPOOSrdrtVfpHqdRqbYajTaKizT4sa3SlLDePPKx3A+jA8t9t/aJ6DQQ09k67Z38bW1yoN4/I4Nep1XW9drdTC22EdRo7JUxUmsOG34+bTA+jg+bW9Z1so2dZjOzwdXCWjhBN8T2Rw/9W4+gdPoel6fp6JScpV1xi23ltpAWQAAAAAAAAAAAAAAAVtfpvbNFZRv2Oa4l3w85X5lKei19s4323VeNVNShWk/DWE0/jl5/JHR1N9Wl08775qFVazKT8kVquraK6G6F3G6MPeg48yeEuUBzZ9E1TjXFaiuUYOM8NNJT3uTwk+z7c8osXdK1EtHCiF8EvEslNPKUlJtrtzxnt5l7WdQ02hUHqrdniPEPdcm8fBGi7rfTqI1ytvcFYk4Zrlzl/L4dgK+j6XqtNKCV1Lrar8T3MtuMdvGfVJfI2dF0ctNXqXNSW6xxr3LDVabUV8uW/qbLOt9Op8PxNRt3w8RZhL7vbL447eZs1PVdDpVW7tTFKyO+OE5Zj/i48vj2A576A3HTJXJOuiVNmFxLMWk/plk6ek6l2xsvtqzGVLxBPGIZ9fXJ0o6zTy1EaI3Qds6/EjFPlx7ZNF3V9DVRVdLULZbl1uKbcku7wlngCjZ0OyUnKNlct/iKaluxiU3Ly7tZfDLOk6dbp+oTv3wVUt3uQz7zbTTa7JrHdd/M3X9Y0GnVTs1McXQc4OKct0V5rHzIXdb6dR4bs1KxYk4OMZSUs9sNIDog51nWun1SjGd7UpwU1HZJva/Ptx2Z0E00mvMDIAA4dns/wDaDW+2bdnscdu/ttzLfj8slPSK99Ts/Zcqo0+w0Y9pjJvb7+PPueg1Wh0us2+06eq7ZzHfFPBsVNcbJWKuKlKKi2ly0uy/NgeQ6V4zt6V4MtPGX7PefHTaxvXbHmXOouvT6jX6iLo1WnbrWq081tnHhbXF/g0vXODsW6LpdtELLaNLOmtYjKUYuMVny+ot0vTVdXK6nTKyuK2OSWUl2x8gKHRo3vqnUpRjR4Htcstp+JnZH6en5neNEHp65T2OuDlP38NLMml3+PY3gAAAAAAAAAAAAAAAAAAAAAAAAAAAAAAAAAAAAAAAAAAAAAAAAAAAAAAAAAAAAAAAAAAAAAAAAAAAAAAAAAAAAAAAAAAAAAAAAAAAAAAAADEoqUWpJNPujIArU6HTU2eJXTGMvXvglq9Hp9ZS6tVTC6t/3ZxyjeAKUuk9Plpq9PLRUOmt7oQ2LEWVLfs50+3WVXT09bprqlWqNi2LMt2fmdgAUbukdOvnGd2ionKMVBOVafHkib6bofbFq3pKfaF2s2c9sfoWwBRn0jp1lddc9FRKFTeyLrTUc+hifRum2ODs0Onk4RUI5rXEV5F8AUp9J6fZqPaJ6OiV2U97gs8duSVXTdFTq5aqrS1QvlndYorc8/EtgCnqel6DV3eNqNHTbZjbunBN49DC6T0/2lan2Kjx1LcrNizn1z6l0AUY9I6dC6VsdFQrJNty2LLzw/1Zn9ldP2Sg9HQ4yioNeGuYrsvki6AKf7M0L1cdU9JS9RHGLNi3I2avRaXWxjHVaeu6MHmKnHOGWABQn0fpttVddmholCrOyPhrEcvPBdcYuGxpbcYx8CQAp29L0N+mr01ukpnTV9yDgsR+Rm3puiutqst0tM508VylBPYvgWwBqtopudbtrjN1y3R3LO147/maqen6OhxdOmqrcIuMdsUsJvLX4loAVF03RLTw060lKprlvjDYsRffKXqWwAAAAAAAAAAAAAAAAAOV9p//AOua/nH7llDWamL6ZRK3qGn1OzV0uU4YioLcu/Lwehs2bH4m3Z57uxpUNGq3iNGx9+FgDj9Y1dVut6Xbptfp6oqyxeM3GcYvY+O6N3V7Fb07QyV0Lk9XT+8h2l765R1HRp1BRdVSjnhOKxkko1RSrSglF8R7YA4PVVrH1256KdUZrp+X4sHLK3v0K/S79JorN99ka6LOnUup2tcxW7cs9s8rOD1HuOWfdcnxnz+RGVFM1FSqhJQfupxXHyA8hpdPfXPQ3wjL2nSdPhZGD4clveYY/wArx8zd0HUU0T6ffqZxqqs0DUJzeFlTy1n1xg9btju3YWcYyQnRVOChOqEortFxTS+gHkenw1nj9O9jlXXOWn1EoeLBtbHYnHjK8mvoW9PtXQOi7E1nVVt55w8vP55PS7I7lLCylhMwq4JJKMUk8rjzA4Gqu8H7VWN66nSRemr3eKk963y4y2j0KaaTTyma7KKrHusqhN+sopmxLC4AyAABQ6o9Q6YVaeqc42S22ShJKUY+eMvu+3wL4A81CuN32P8AAlU64Oahh47eLjyKirt12onO1NWR0tlCz5yr25f+r9D122O3btWPTA2xTztXHwA8r02ctT1PTTae3WT9refLapJfrA9YQjGGIuMUsLjCJgAAAAAAAAAAAAAAAAAAAAAAAAAAAAAAAAAAAAAAAAAAAAAAAAAAAAAAAAAAAAAAAAAAAAAAAAAAAAAAAAAAAAAAAAAAAAAAAAAAAAAAAAAAAAAAAAAAAAAAAAAAAAAAAAAAAAAAAhKW0l6Ewalcs4NieUJRkAFAAAAAAAAAAAAABrvrquqlC6EbK8cxksr8Dy9Wng69DKmjT79Qrb3XattfOMeXdLC7ep6trKNNmk09tUarKK5Vx+7FxTS+QHntVCV/2b6ZGqUnNWQcW++6Kk19OOCt4/jW6zqrTS21aiKflCE2vzSf4nrfDrzCDhH3OYrHb5GPZ6drj4UMOOxrasNeny5A890KMpdShTNt+FGWpefWxR/nvPTGuNVcJucYRUsJNpc4RsAAAAAAAAAAAAAABiX3X8jJiX3X8gMV/wAOHyRIjX/Dh8kSAAAAAAAAAAAAAAAAAAAAAAAAAAAAAAAAAAAAAAAAAAAAAAAAAAAAAAAAAAAAAAAAAAAAAAAAAAAAAAAAAAAAAAAAAAAAAAAAAAAAAAAAAAAAAAAAAAAAAAAAAAAAAAMN4CkmRtjui16mqOYru21+P1M267XW1gGmNmfPgyrPXAmUpptHBplP0NVltiwopY+JLnCRZlNLzK85pywmaZNzllv6IKeznGc/kc8899RqRtkscrub6n7uH3KsrU0ljGTbW8NfHyLxZfCWLIAOzIAAAAAAAAAAAAAA1SugpRjlZl2+hsi8oCP/AMy/ysmQ/wDmX+VkwAOV1qdkZaOEPHana1KNE9spLZJ4zlfD8CppesXVaJbq3dKmt2XSnPEorc0l8ZLDz27AegBzKOqO3qj0briliTjKM89mu/ku+cZKumss9r110o6y102z2pWe48JYiln+QHdBxqusXXRpjTRVKy2bgsW8LEdzzxnjthojX1/xbK4w0+U9niJyblFyeMJYw8Yy3wB2wcS3rV1eh9qlpq4xk57U7eWo5zxju8cLn6Gx9Yn7QktOnQp1wc3PnM0mnjHxQHXByI9Vvlo/aXpYQrnGMq5StSTTeOeMp+fHfsXenav27RV6jZs35WM5xh4/kBaAAAxL7r+RkxL7r+QGK/4cPkiRGv8Ahw+SKPV7LI0U11zlX418K5Sj3Sb5x+AHQByHfbobHpqZrVzlKUoKyzmEVFNpvD83x8zX+3LbJRen0qlXKVcE52bXmaTXl5ZA7YOL+2r5V5hpIuUK52WJ2YwoS2tLj4fA0x6zOqd21eLKy2TgpyxiKhF47PnnhfED0AOPLrijbKEtNJbafaHmXavb3+eeMG+jqMpQ1PtNKrnRWrWoy3Zi033x8GB0QeefVtTTqp2aipRU6avDr8RuOZSly3jyxz37HX0Gpes0qtdeyWXFrusp4yuFlAWgAAAAAAAAAAAAAAAAAAAAAAAAAAAAAAAAAAAAAAAAAAAAAAAAAAAAAAAAAAAAAAAAAAAAAAAAAAAAAAAAAAAAAAAAAAAAAAAAAAAAAAAAAAAAAAAAAANVsVjK9DaRmuCX0KVeXujjC8jZF7fd747mI5ecJrD5QknnKWPU8l3t0TznzIyTfZGHNLCXcOUvLGDKb0hJbfqRS75WWSby++WjGM9zpIzc0oRTWX5G6mPvyzyzRHhrHZFqiOI8+Z145o3ttAB1QAAAAAAAAAAAq6y9U1PH3nxE3Wy2QbRyNVKU7N8nlYwl5IbYzy01VzcLYyk21F5wdnTz3QT9V2Zw2jsaOanCLXZhnjqx/wDMv8rJkP8A5l/lZMOqtq9HXrFX4jnF1y3RlCTi08NfzK76No3GEVGajFOLSm/fTeWpevPPPqzogCjT0vTUapaivxFOLk0t72rdy1j58j9l0eLbNTuxa25wVstrz34LwA5NnRa5XUyrttio2Oc5b3vk9m1cm+HSdLXKt1xnFQUVtU2lLbyty88G/XaqGh0dupszsqi5NLu/gc23rV+lpvlrNC6511K2MY2blJOWMZxw1nsBas6RpLKa62pqNakltm1xL7yfwJw6ZpoRUVGTxKEsuWcuPC/Q1a7qi0d8q3Vv26azUZz/AIccfmaZdW1VOgWq1GihCM9iqjG5Pc5NJZeFjuBmnolcbLvEb8PdF0bZvdWlzhPy5fkdDR6WvR0KmndsTbW6Tb5eTn3dV1dFUVZoMaiV8aYx8T3JZWU1LH07HR00750qWoqjVZ5xjPcl9cIDcAABiX3X8jJiX3X8gMV/w4fJFXqj0y0bWs3eG5JLanu3ZW3GOc5wWq/4cPkij1mu27SVxoyp+PW8qOdqUlzj4AadNodBrNPvpna2py3Wb5Rnl8NN9+yS59DfPp+jpg57NkISjZhN4Wxcfkjj9U0t+leKvaLbZbrnbFS5k2u0Y4WcLzeMepsts1Nlk6VDUN+NfJ+7LbscJbfLHfHHqBcXSNPqbYXQnNaedUltjJpy3S3PPweexnVaXp1V1VVspU26iyXhuEnFt7UmuOywkijpq9TG+hSjer1OrZxLYqlBbvh3zx3zg29V02t1ervvojBLTQj4alF7pST3vb88JAWoaLp92ptqjXKVlTxN+9jDjjbn5NcFrTdPo08LIxUp+KlGbsk5Nrslz5HGlQ433XTqvWnt1Slao7suPhrHC5wpPnBrWn1sqZ2W+0+LVTU6veknnfLPC4b24z+YHWh0bSRUl+9bajFSdjbiovMcPyxkuaeiGmqVcHJpNvMnltvvlnnpx1St1ShHUyy25yxKMlHxFlY5Te3OHF9vI63R1JU3cWKnxX4KszlR49ee+QOiAAAAAAAAAAAAAAAAAAAAAAAAAAAAAAAAAAAAAAAAAAAAAAAAAAAAAAAAAAAAAAAAAAAAAAAAAAAAAAAAAAAAAAAAAAAAAAAAAAAAAAACMpKK5IK1C5ZRpx8jnllZVWPEXqiErorjPJoaIPuZ/Ztm9N0bm5c4SLEJbo5KK7r5lmqaSaeO5vDLcJW8GE8mTahiXbkw5JGqVqecdl+ZLZBGahl+9yGk0mnk0yXZ89ySk+G84yefLLyb0k4xlh8cBrHcPjsYlLj4nOJag1hsGG/Uyux0cvkXD/ItUvj5FVm+qSXOeGdOOtRYBjcsEXNI6W6VMZNMrPQjvfn+Rn9mJpulLCNXiv0MOTffjzWGYwc8uX6XSTseeeCcbPU1OKMPOW08N+XYmPJfk0sOaQ3orYlnPOSM0/M1+1KndYpLauf5FS2OU0bVyJxJ5dueU25slh4L3T54i457P/n6Fe+OJZ9RprFXY9zwmvzO0c8Lquwn++X+Vmwpaa6MpLE9+FjPn3LqeUV6PYAAABX1d8tPUnXVK6cpKMYR9fi/JAaes6Seu6VqdNU0rJx93PZvOV+hzOo/tHqvTtXR7FOmuVKioTcd057ucPL4wvqXP2tZKqUq9FZKde/xVuSjDa+eezf/ADglHqlstRpoLRt1ah5hZ4i+7jLbXf8A8gc7WdEVWqtlodO1CzQ3VN7s5k8bVyZ0unlX0mWnq6NPLjDxa7pRatxxJL3nz6ZwjprqM/a4VWaacK7JuuFjfdrPl6PD5NdnW6a7OoQlXJPRRUn/AN+VlY/QDlx6ZqL6Y0ui6OkWshOum2zM64KL3c5zjPZZPSUUw09Uaq01CK4WW/1OYuvVeHGcqZrdOuCWecTWU/p/Iv6TUrVVynGLilZKCz54eM/kBYAAAxL7r+RkxL7r+QGK/wCHD5IkRr/hw+SOb16yyGkpqrnKv2jUV1SnB4ai3zh+Xp9QOoDzfUa7Ol1r2fUW21vV0ONKm5Tim+Y5bzz6P4lXqWv1FsuqvZqtPspoxXJqMlmx5xh8Z7dwPXA87qNNZ7BU9Lptcq/GzfRO5+LOOH2e71w8ZWSpbbXZLptdVuu1FErLlKuMpRsWFxB8pva/V9gPWg06aCr09cIKcYpcKbbkvm2bgAAAAAAAAAAAAAAAAAAAAAAAAAAAAAAAAAAAAAAAAAAAAAAAAAAAAAAAAAAAAAAAAAAAAAAAAAAAAAAAAAAAAAAAAAAAAAAAAAAAAAAAAABiXYDVOa7YNT2t5Sa4Mz+9z58mGefLO+lYbIPkyzBmMVgym08ruAa9Mtsbdq+JlXtrLxk0iKy+exfOtS7ScpSeHlt8k1HhZRlRSXyNc7scRWTlbcnTqJyajHlGqUt2MLCRiUnJ5kuEYT47lxxZuX02OXu9u3BFZbDWYpLz5MNNdnhGtM2nDzjnDMkE8diUe3ITaUVyTj7vY1pPhpP8CaUvNfkS7+Go2NtcLu16mDDWHlryMp5ZnK2tnxIoz58BcGT0y+wA8wrL7EckiL44SEUUvXDMTS+ZnC7tmZZcfXk1Ga1PHkYb45fz+AfdmrUwdunsri8OSwm+2f8AnBuTdc2m2ddkG65xm499rzgrvsatNp7KLJStWzCwkmm3yuP6/AtUxVs+YpJd8eZ6JNOWU3W3SRT2yjKSku69fLB1q87VkqUVxWMYyvJYx6lxYK7SajIAChU6k9WtJJaGClc2ksvG1ebLYA4Vui1MunrSrQwlU4yThK73lPPEm/P1ZvdOq01sdS4K90aTYlHvOeecfgjrADjrS6u3qlF9tMISqnJu5Szug00o49eVz8DRquj6i/X2XRcVCy1uab5lHbHC/wBUV9Gd8Aeds6LqZyqxtSjo1W1n/wCVJqL/ADZ1+maeel6dRTbh2Rj77X+Lu/zLNbcoJvuyQAAADEvuv5GTEvuv5AYr/hw+SNGt0dWu00qLdyTakpReHFp5TTN9f8OHyRV6lrY6DSu2Tjuk1CCk8Jt+r9PMDRHotOM2XXW2yuhdK2clubj91cLGCWs6RRrJ6iU52RlqIQhJxfZRbaa+rK3SbbdZ0u+uOu33K2yPjLnHPDX07Fd/+y1uoV+qlpaudO/GknN4w+c8pvj8QL8uk764qzXaqdlc99drcd0HjHGI4w89mZ0/R6KLKbVO2dlU5z3Sl9+U/vN8HK1j1Wgou8S3V2WUUxdM4tuLks7t3l39fI3dR1N9mtvilqFXp6I2Zpmo7c5bePN8cJ+jA9CDz0tRbOm/qEdRZuq1MYQhuxBwzFY2/HPf4o2dT19uh63Cx2S9mWnanDPG5uWH/wD84+oHdB5GvU6+GjhXPU2O/UKylPOds1YsP6Jv8Ds9D1NmsjffOcpRbhBJvhNQW782wOqAAAAAAAAAAAAAAAAAAAAAAAAAAAAAAAAAAAAAAAAAAAAAAAAAAAAAAAAAAAAAAAAAAAAAAAAAAAAAAAAAAAAAAAAAAAAAAAAAAAAAAADTZDz7mhvukW59inNYkzlyRLWGADDAAPIgGue54SeF3+ZsHD7hfTE7oqKiny3gJY7BRiSYXe2HhEJ4a4ePiZcknhshJ5ykWRm1sjNeG+cJf8wRc4+phZS8n6rBhxw16N8M1pndZWXnCbZOvnCfmzVJ84XEU+xui8LOOfN/zJVg+Xn8AmwDLSbk9q8s9wpYMwaaw18iLWHz3M6b2lnPmZRBrC4CkTRtPJlEY4wSRm9NTtkxl+ZkjLjsIrDfqZhLun2ZCUuCPZ5NyMXJKa5eFg02SwufI2yeYuX0ZTszZPZHjzz6I6YRzyqMaZXS3dk/zLVEK0nsSa7PGXn6/wBCVTjzGPO3jHo/+IaiuU60oS2v1TeH8Gd4SSRhqxSSjKMcvnCy3xx8CxRapL72ccZaxlnIVllTcYyaw8NJ8ZErrZd5yf5BP2O+pJmTiVaq9NQjLc2+N3J1arMxzJr5huZbbgRU16mdyDTIAAAACFP8KPyJkKf4UfkTAAAAYl91/IyYl91/IDFf8OHyRlrPcxX/AA4fJEgKNnTdNOM6v3kVZvbUZtZ3NZ7f8Qh0vTx00tPm2dUtvuzsbSSxjHp2Lb/jR/yv9UTAp6jpun1N3i2KeXjdFSajPHbK8zS+j0Tji6ds5PcpS3tbot52vHdLODpAClLpemlqPG2yXvKbgpPa2uza7eS/AnqdBptVNyuhvbUU8v0luX5loAU303SuVTcMuq13Q57Secv8zbpNJToqnVp4bYOTk18W8s3gAAAAAAAAAAAAAAAAAAAAAAAAAAAAAAAAAAAAAAAAAAAAAAAAAAAAAAAAAAAAAAAAAAAAAAAAAAAAAAAAAAAAAAAAAAAAAAAAAAAAAAAACM+EUpPMm35lu94i/kVDlmzQAGGQDzHmRYeYBnh9wMPtwRw+zJ8LsMcEVrceOAoJ8tE2YNbZ0i1gxucc4J8Mw48ZQlK198L6m5LhYNSfvYZtXYZJicZ5GeGGYI0ynxgypZW1v5P0MADLynzkwFJpd2iFm5puGE1+DLIlbIywyafZlR+Iot+aNlU5uGZcEuC45rOUMp8GmNuHh4ZPxEs45MeNjp5RiUXn0IymkuOfiHJt8vuap2KrMo4b+Pl8jeONc7lImm2n/PhMjGlRlKaeG159k+/c1w1HiXJLGMei9DXqLbJWSrbxBPCwscfH1O8moxbPbZG6FC2pucu7a7N/Mw9Zhe7B5+L7GPCpm9sJNNeeG8mzwoOCqk1lLz4ffuaO6o4beWZLHgVSy4Wfd757L68GyumpxcliSXm28f0DMxrXpqsyU3wl2+L/AKEdTbvmoxeYxXHl82bJ6lQsiq0nFd/LPwXoabLZXYUklh8YQW2SaiCnJJpNpPvzwzbXqba2sT3L0fKIxrck2uSMoNP4kY3Y6FfUItZlFrHfzSLVeohN7YyTa9GcVYVUm13aS+ffJPT2Oq1NYw2sv0RXTHPvt3UwUYav/wBQ6mlhLh+pchLKDrLtin+FH5EyFP8ACj8iYUAAAxL7r+RkxL7r+QGK/wCHD5IkRr/hw+SJAQf8aP8Alf6omQf8aP8Alf6omAAAAAAAAAAAAAAAAAAAAAAAAAAAAAAAAAAAAAAAAAAAAAAAAAAAAAAAAAAAAAAAAAAAAAAAAAAAAAAAAAAAAAAAAAAAAAAAAAAAAAAAAAAAAAAAABX1L91L1NBsveZpeiNZxy9s0ABlkyACKY+JFy9O5lZ9DDX1YiMKzlZNiZqccLnn4mVNZSLYS/bY0YYyCLUXHzTwyLb7GwjLHGSxKjs81ySXYymn2Ir74SJkXnv5EgRqo7ojKykmuRhP0NN22DUoyxJeWTUm2bdLBDc4Zk8bUm3n0KUr7G1hsTlOVaTf3n+C8vz/AENTDXtnyTt1EpvEOEYqusUlF+b8zfRRGEU3yzY4xznCz6i5T0SX2r2QsctyXPwMLUOL5eX2+RZzueEaXpk55z38hufKWX4aXKyb93LMqi2ccy4LkYqMUksYMtE818PtXq03hyUnltco2XxUVuxzjv8AU2h4lHDWeR5Na6058m9zceM+hF5k8tt+XJclp0+3BiVHosM3M45+Niok5PC5b7YN9svCqjUu7WZfj2M0QxbJPvj+ZGyuUrZZ5w2uTW5pfU6aox3cmyNeUuOGboU4WH3ZtUMJL0MXL6SY/aFdexYfOTFtSllp8+RuMx4bb8kc5lduvjLNKzqxBRlxhZfzKrXLSLt8W4Zzh+ZUSwdcbtxy6RSaw1xjzOrpLMwjzJ/Pu/ic6K3TS9Xgsze1RjBZ5WV6peRrbeF1NuhTL91H5E9yOTK+5cRe1L0RGvUWQbxJtP8AxPJdxu8k27IKVGsjJe9iLXcsK6LxhrnsG5ZW0xL7r+RhTRiU44eXjgKzX/Dh8kSNdcl4cPkjYBB/xo/5X+qJkH/Gj/lf6omAAAAAAAAAAAAAAAAAAAAAAAAAAAAAAAAAAAAAAAAAAAAAAAAAAAAAAAAAAAAAAAAAAAAAAAAAAAAAAAAAAAAAAAAAAAAAAAAAAAAAAAAAAMSkkBki5JGid/lHl+vkaZScnzyYucibW5WJJvsQ8eL4TK4MeabZseZmADNu0EB5AiAHmPILBDzAZAaNc44WY8v0NmeAiylm2quecp+XqT3c8oSri/gQ8OSy1Jt/E11We4O5J4bRJtS+RrVKlFyecs07nBvyS9TUm2LlZ7bZzUc4fJGvUcvd5djXFOcuPqycq8Lhl1GfKsvUNrth+RHxrPVEUlznDx6GHFpZa4NaieVSV8uecZNeNzbZJRy+EbI1ZzkdQ7qFNblP0838EWFXubbXy+XkSrr2V88NmzyOeWTpjj9sJYSD7BvCy+xByc3iKePMy2mklwjK7hJ4wiUYvJm1qRh8cmGm8YRKS5MZ4wgrDWODGOSSWTDTCaAMPuCoi4/vNy8lhkpLMn8wlnPrhiXfjszV/wAV1AAKLbMgZlxiPpyxGPm//LEvgDTVY4qLyynOb5x5ehcsgpxx5lS2pwb8zrhenHOXaNU5bsx4x8MlurMeZcylzllSiGZ4w2i9GPu884GdMJWVHK5IyrSWWkTj936BLL57efwOe+3SyVX8JzlxxFvv2JuhuOIt4XOfVm2XLT9PInX3x6ludiY4RWsrk28Sl7qSNElt5nJJLzb7/BfEv2R5z2yU9fpLNRTBVYzB/dzjOf58G8cj9fbFd844nCbcX5Zyl6rHqjoafVRsWO0vRnM0mjsppkrGlKTTwnnHD8/qTcZQkmlynlG9xLbhXXynbHH+F/yNhztPqsyjvwvL4eRfjLciusu4kAAoAAAAAAAAAAAAAAAAAAAAAAAAAAAAAAAAAAAAAAAAAAAAAAAAAAAAAAAAAAAAAAAAAAAAAAAAAAAAAAAAAAAAAAAAAAAAAAAAAAAAAFbUvsixJ4RTsk5Sb8l2MZ3USogA5MAAIABCdtdcoqc1FzeIp8OT9AslqYK/tMpxzVRZPE9r3Lbj1fPdCT1clbsVMWn+7cm2mvNtLHPyDXisA0OOpc54tgouGIrY21L1b9PgIx1ClXusrklF7/dacn5Nc9gmm9ArxnqoxrU665ScvecZNKK8nyufkHq4QjKV1dlSU9ico53Z7NY9QvjfhYMkFJNtJp47pc4ZJBGe/cj5/Azx5mJSUVkJ0xOSgnlpFZw8WfHKNsYOx7pfTJtUVFLHCNS6Y15Ne1QxhEJbn2SRukQkvTuWUuLRKDSy3yTjWnHL5JqGXl8kkvLHBdszEjBYXHJOMFu47sz24QXEW/N8L+Zje3WSQby+PkgMB98kKxJKXD7EoQWMdkiJOPKJVxiSaSMMzjgfAy2i+e4fCM4MNdsFZ0RXBmWe2DKwYll5C/CMeUYaZJdhJ+gTSKeHkzJds+rx8mYDk9uHjh5Ny9JtJR44JpLGX+fmQi0lxw/XyM73ypcGdLLGXlowo8mWzLfBntpBpbn6EJQUlzz8Sb57dhJpLCNS6Ys21QrjBtrzJhDBd7qSMR7L5El91kYr3c+RKPaXoX5UisyRsWE+DXHBtijnk1iw0m/lyZSwElltB8ktb0g0jTOOXlm5+eCD+JvGueU2qWQ2rjs2WdLqVxGb59X5kJw3YT7f+DVKmTa2rOTvMnHvG9OvGSkiRzqLpwbjY00l82XIWqSXxRvbtLttBjcjOQoAAAAAAAAAAAAAAAAAAAAAAAAAAAAAAAAAAAAAAAAAAAAAAAAAAAAAAAAAAAAAAAAAAAAAAAAAAAAAAAAAAAAAAAAAAAAAAAAAYl2A12zSWGVZPMm/U2WRbm2uTX5nDLLfTNABgymg12XV1ShGc0p2PEV5v5GuV8pzcNNsslCaVmXjYvP5/InTRGmLW6c25OWZvLT9E/T4BrWvaEPaLfDnL9wk3ur4k5enPl68E6tPVRBRhHOG2t2W0/N5ZtQYPLYkBkBkAAiAACxos0tclPY3VKbTlOviTx2y/MxO26jxJ2R31rGzw4tyw+HlfDvwWDKXDDUv2gsSzh5x3Sfb4MbFldzVPTNNy08o1WTknOW3O5emPl5k6rvF3ZhOtxk44ksN/H4obPGVsS7Iy2lwzDeDC97lkQeZLhYRhRSJrGGYwXaaYxz8BgyBtNMLl4XJJ9sLHBiPn5ZQx8OwaH6DAaJpcImyRFRbZOKwH3M8oztqQ8+BgduAZWj7GMehkw854RZTTC48jOE2/INMJvyRSHCQaz8Bh+Yl2wuCLpFpdyJJxwgkkucL5m4xYwksZa7GUspt+Zh8rC5S/MmuIi0kYi+F8sfmZaTCXOMEscmLWojt9Bs5yTXYw8DyXSKSXxIuJr12qhotHZqLPuwWfi/keE1nW9bq7nOV84RT4hB4S/Dv9Syu3HwXk7e9X3I/FE2k4LHn3PB6D7Q6vSXxlZY7aW/ereEkvhjsz3NFsbaYWweYTW6L9co058nFeO9sqL3YNy7kVh8oku5zt2zjBcZ+Zh8oylyzDDSLSSwQcXu4JuOVyYS2rhZNSsWbQcfex8H/ACM42rlLLJPCmufJ8fVGJRcpcJm0uKEa03wic44jhdvmTjFrGTMo+pnyspMelGdlsF7s2l+Jv0WplZujN5a8+xC+C5XqVqJeHqFl9+GejG7jju45aruLlAhU8xJm3YAAAAAAAAAAAAAAAAAAAAAAAAAAAAAAAAAAAAAAAAAAAAAAAAAAAAAAAAAAAAAAAAAAAAAAAAAAAAAAAAAAAAAAAAAAAAACNudjw8Eg1lYIKUu/PcZeOcNfHknbHDyQxk8+XVSsPa/Jr8yve52TenrdkN0c+NFLEfLHPmT1Fk4RSqjGdjxiLaXGVl/JCiiFFarrTxlt5bbbzy8sLrXacYKC7Yz3ysNv1MskspYXb0Dw+6wxtEcAy1j/AGMBBgGcccg0wA/gAgAAgZ4SMBcvC5Cw8jVdTCyULNqdleXBvOE8Y5x5fA3JY5kn/Uyve4x+Aal0rUW+J+6scfHhFOyMW2lnzWSwljg0X1yeJVzVclJZaim5R80ydF0b6o2wztlysrDXzQWz5bG/QwwAyJBctgymQYjy0iUnzldn3Xowly8eSZiPLw/PgozjcuO5JLGM+RrTafBuXbJitRhdx8zK47mH6mWtGMGfIw1yjINGCPCMvhmH8gaZSz3MJeS8gnxhEmklyBjz4MvOOTC9UYbeMBWJdjDXZPkyw20lnub+GPYlwSbw1nsYzxyYw2SL6ST5eTPCRhLKz5oljglWIt8cDBnCSMpYXPLIrjfamqdvRrNn9ySk/lnk8K1hLH4n1GcY2RcJrMZcNYPMa/7JKdrlo7owi+dk02l8ma29n4/NjjPHJ5T5rJ9D6PVOrpOlhYsSVayv5HN6Z9lq9PbG3V2K1xeVBLjP8z0GOfghtj8nkxz6jK47BZy8syhgy8sZWFyyvrNbp9FXvunjjhLlv8Dm/aHr9XSadkMWaqa92Ge3xZ4DW9R1evtdmpulNvy7R/A1Mft6ePhufd9PWa37UaibcNJXCpf4pyTf4f8Ak5Go6h1G3MrdRdh+jwvyPPk67Z1S3VzcH6p4NaezDDHH1HVet1Ox1q6bi3l88+XZ9/JcfI209U11DTr1dqS8nJtfg8lGnUwue23EJvtJdn8/6myScZOMlhp8p+RLuOkxxvuPR6L7WXwko6ypWxXDlH3Wvp/4PS6HqGm19PiaexTx3T4cfofN/mbNPqLdLcrqJuE4+aff4fIy48n42OU/r0+i2uLbbbRTnCW/Kw0nlPOEVemdZr6nQ4SxDUQXvR9V6o2y7npw9Pi8uNxz1Xa08sx/Pubypo3+7jyn7q5RbOjqAAAAAAAAAAAAAAAAAAAAAAAAAAAAAAAAAAAAAAAAAAAAAAAAAAAAAAAAAAAAAAAAAAAAAAAAAAAAAAAAAAAAAAAAAAAAAAAA12RyirLEMuTSiu7b4S9S6+xz9bGUkq1CM42PE4yljEfN/H/c55xZNtdEHZZLUWVwU+YwknnMM5XPbnvwWEvURioRUYrEUsJeSMo4F7ZwYYb2rL/LzMv4dhq+xHLXYYTfo/yGORjLKyNNPkxx5klx2/ALGfT9B7EWYJST+nqjCXm8r+ZdIwDKSfbK/NGcL0yvUJpFL0/8B4S45z3a9A+VxwjBRkAZIbZyn97OfgVpNU6pNzsauxGMWsxg0m85XbJvI31uzTzhCyVbf96PdejQal+GzC/xL8xhf4l+Bp090b6I2QcsSXmsPvzx9DaEvTOF/iX4BJd935GEYYRsk1jC8/gYxjld0I8ksZM7b0hjD45Xp5o2Jow445TwEs/B+foL2TpPKMYyYUX8GSSaMWabYafkF8SXxwRyQU+o6ien00XVhWWWRri3yo7mucfBZeDV7Vdo8w1alfOUsVOuCUppLLePhyvwLOt0y1en8NzcJKSlCSWXFrlcfNFV9LtcvHesl7Tub8RwTjhxSa257YS8+5uaD9s6ZKUoxtnXCEZymo+6lLtz/I2ajqlNVjrVdtk4z8PbCOW3t3fozUujVR0l+nhZJRthCCeFmO3s/iZp6W43+PbqHZY7HY3t2ptw2YSL0NN3W4S0ys08LE81ySnD78ZSSyln5olqerxhp3ZCNkJRnts3Qy61Frdny7PjnkT6KvBqhG+UXXXXBPan92W5PHz8jXf0N6iMlZqm52OTs/dppuSSyk3hNJJJ8+ZZIlXLtTOOv0dMMeHcpuWVzwk1h/UtrDllfJFWWl336W2U23p4tdsbm0k/0LVfb8f1F9Mxi+eyqc1h7YuXzwjRp9XGWl0ttrUZXqKSWWm2s4/U33Qdlc4J4cotfLg5sdBrvZdPVK3T500oOtqEsPasc8+aZmNLK6lU7WotzrUW/di3LiW18Lyznkxf1GL0NV+kSsd9ka63JNLLeM/qVI9H1UKJKvUwVsq5VyltaXvTcn58d8Fu3RTs0FVKdddtMoyrcItwi4vjj5cfUvQxXr5UwlHW7d8bNkXUnLxOM8JZfHOfkSl1bR74xVre9RkpKLccS4WXjC5KlfSdRXfLVRtoV7s8RJQaglt2td/qZh0Vw01lMbl78allrzjLL/HPA1FW31TSxnZCUrIyrw3F1Szy8LHHOWRn1fRwrhY7JbZJy92Em0k8PKXbnjnzK8una2Ub1K+rddZvlJJpyWeIt+Sxxwc6/pup0041JeJGEJbdlUnGzM29jw1hJ+rx+Ykg71Wv092o8CEn4iT4lFrOMZWWsNrK7Flo5Wm6bqY9RhrLrYSa3ZWHnEsPGc+WEvidRxy+W/o3/UzdDKfkVOra+vpvT7dVZztXur/E/JfiWlCPq/xZ437ca7Eq9HDs03Nt59Gi4yOnFj55aeV1Wpt1epnffLdZN5b/AJfI0gG305NTUASjFyajFZbeEu7ZKTqo4li2z/Cvup/zLIlykRhCVjxCMpfBLJ0qd09P+9lCNlXD3SSzHy8/L+hybL7LFhy93/CuF+BPR/x9r7Ti4/kLix59unt3YUbIP4KabMyhOON0Wvnxk5XkThqbaPuTaT7run80Z8duvnr2ux1Nml1ELqpbJweU/X1WPie20Otp12lrvhBJSWGsvMWu6/E+erUVah4niqfr/dl/T9D0H2SvcNfLQ25irfeS9JLvj5r9Edseo+V+TPP+0e80aSgtryseZcK+mhtiuMLsl6Fg6OIAAAAAAAAAAAAAAAAAAAAAAAAAAAAAAAAAAAAAAAAAAAAAAAAAAAAAAAAAAAAAAAAAAAAAAAAAAAAAAAAAAAAAAAAAAAAAAAAU1UrNfOydGPDjthZu7p9+PLyLhU0Cj4U7Iwth4k5Sas7p5x+HAWNk6+HhcGtR+D/AtvBjCM3GVFeNTfMvp8DEsJ8eSN8s7XtxnyPL+HrtRq+oUeKnbmuMpRzFKPOcGOSdadMMPLt30/NNMZS7vBydPRHRdcjp9O2qrKXKUXJtJp4yRenh1HqushqHJwoUYwipNKOVlv5nHVa/X376djyHHfPB52m6zXVdO0ls5OM5TVjTfvKOeOPUsafSVy12r6bJzlp47bIre04/7FmNq3i17dn5PH1JRjKT8vhnucfpnT6V1u2VO/w9MtvM28ya57mddXoreuWR11vh1QpjtzY4ctv4nbHHXtn9c3qO2qfWT/E12x2LzefVnJ6lXZpf2fXRalpHfBKPLb5b757Gv7WTsrlo5Vt5jNy4fdLllyvROLdk37dUycL7R3ylp9PGuWFL942njhYS/NkbLJ06Pq1Kk929bfX30sHEx4LZK7wwceiyWos6RHLeISnL4tLH6nbcXjBNuefH4oJZJPhejf6GUsBp4efIbY1pWpljUW1Stc5Z3qLWNseyWfmmb2a5ycdVV79cYyUk4v70nw1h/D0NnL5DWUF5B92TiuDKis8k2nixFrGCXmYcUuTK7ma1IPLHyJGCKx3Mow2F8WFZUufQzkxgyviBjOe6/IoQ6tTbfZXDT6lqucoSsUPcTjnPP0L5xOl6W/Ovm77VGWouUaWkovL4fbP5moOhDqOnnDSTW/Gr/h5Xf3XLn04TNOl61pNVKtRjdWrU5VysrcY2Y9H2zg5ehtV66NpoQs8XSRfjxcGvDxW48vty3waenabUV19IlfZZbU67FGtwUVVLa8Pjntlc+prUR3KOraXVU6W2mxyhqpOFfGHuSeU/TsTr6hp7ddfooSbupinJY4Wf6ZWTzmg0t2js6M41y8CxK2fH8Oarknx8U8/NM2aOrW06rSdSthDZqLZ74pS3pWfdT8sLbH5F1IldjS9V0+puhXCNsVZnw5yg1GzHfa/M6Nfb6/zPOdLu8PXaejSSudMt/i6a2Db0zSfaXz4xnDT4PRw+79X+rJkRnju+yKVPV9DfOca709kXPO1pSS7tPHOPVG7WwnPRXwrb3yqko49Wml+Zw69XorumaeiuHiaivRz+73pxDEk15ZfHJmRp3VrdP/6d+Iv/AFHNXH3uM/oaKes6G9SlXdLZGLk5uuUY4Xd5aSOPp6tRXLoErdT4sGvdh4ajt/dPzXcx0u7Tz+zk6NVrY31+BLdp61HxIJd2vX6l8Yjsx6xoZae653OMKknNShKLSb4eMZ5+Rv0usp1kHKlzcYvD3QlHn5PB5nW6iy3Q6yhamnV7K6nDVQityXiJKMscPtnjHfsen0sb41bdRarZp/fUVH6YJlJFjcks5Mp7guxlJL6GFYx6cfAY+i9Q+fIFBtI+ZfaC16nVWXPn99NfTjH5I+mS7M+Y3R8WV1D7yllf5svH48r6msXq/Gk7rlAy002nw1+RspexSuaz4f3V6t9v6nSPXbqMWz9nj4cf4svvtf3V/h/qVQ228t5fcGnH2wzbpONRFvtFN/gsmpm+P7rTSm/vWrC+S7/mv1CVDfhGqUnJmHL4GGyyaYzz2Y+KOz9ntWqupaXxZY2TWyb/ALue6+XJx4x3PgtaeOLIeT3L9Rboww8n2mC2xJHI+zmves0MoTebKZbH8V5P/nodc6x4ssbjdUAAZAAAAAAAAAAAAAAAAAAAAAAAAAAAAAAAAAAAAAAAAAAAAAAAAAAAAAAAAAAAAAAAAAAAAAAAAAAAAAAAAAAAAAAAAAAAAAELGo1ybeEkatDh6Klq2VqcU1OfeXxZttyqpYai8d35GvSSc9LVJ2RsbisziuJfFBfhvAAQPPV21UdZ6k7ZuEZyrgms92uD0JzLuj0X2aqVkp/+o2t/9rXZolm3Tjyk3tT02ljoevqmMpWRup3OVj3SWH6+hst0Nd/Ur5aXVum1RSviop8Y47+eDdDo6Xizs1d07rIbFbwpRWc8YM6jo8bpqyvU3VTdarslFrM0vX4/Emm/Ob3twuk0qOq6Y+dspXYfqs8HX0kcfaXWY7KmCZZv6TTZpKKK5SqenadU4PmJs0Ggho1ZLxJ222vM7J95Y/kJjpc+WZbv/e1T7Oe/ptRe+9uonLP1x/I2ey6HU9Q1kpJWXKChZGS+6seRKPTnpOk3aXTTscpKTi08PL9H5Gl9HlOMJ+021XSqVdzg17+F55/UrPlLbduXXKUukdI3c7dUkvkm1+hf69Wrdboa5dpua/GJdn0qmVGlpi5QhppqcUvPBt1OjhqNRRc5NSobaS7PKwZs60v7Jvf/ANePlN6jQXTnnOnqhS8+u7n8ki7rE11uunHGo8OX+lv+h07ekVez6imMpKN898msZT4/LglZoq7NZTqZN76U0ksYax5nGzTd5sdub0PMup2wa400ZQ+WZ5/Q9A3mXPZFTS6OvTanUXQcnK+W6SeMLH/ktZwYscuTOZXbLx3MNvy8/VBPkk4+aG9OdaNQpOdEo11zany5YTiuc4+Juw/RFfVRUpUZqlZi1NOLxseH7zLMXzlou1s6EsN4XBnHJkGFjDRhLuZYQGF6mQ/gEA4Y+hkAYAAAIMAUv2pppTcY+LJrOHGuTU8PlRaXOPga/wBr6ZppRvclPZs8GW7OM9sZ7cmip23dW09ng3Q8NTU65RxCvjhxfZ5+vdmladex6WzV06ht2Tss8JtSi5ZxlLnHlwb6SunbrqNPpo6i5yrhJpJyi002+M/j5muzqOlq1L087GrI7crDeNzwufiylfpL9V0Oii+E5TlbFSUuZKG54b+KWMlGvRayyGouupkr7NPuxj+9GS2r5tRT+pvU0y7tev01k1CFmZO2VWEn95J5X0S7luH3fq/1OB0rR6ivqNcrapRh4PjNtcKySSa+aSf4nfj936/zZnJYPCzKTwlz6JEKZU21+PVscJrLnFLEl6v1JuKlFxksprDTWVj0OJp1db0nTaOiCbis3QbcG4ZeEnjza5+HzMq6EuqdPhCE5aiChjdGSWVjld8E69XoPaPCrnX4rysRj34y1n1OVpI2S6ZodPZU4Rs1LU4p5W1OTx5Yy0a790NTCiu17KtW7pQdTUormUnuz93l48+UizGK7PtWjr1Hsu6uNkn/AA0sLP8AXzwTp1ulvvlTVdGVkc+6vg+fwfocGuyxaizw7pTst1SshV4acZweGpZazwuc5XbBu0D3/szTwjJXaZyd3utbPdaeW15trHr3Fn2Oy9Zpk783RXs/NvP3OM8mFr9LKCkr4bXJRznzlzFfg0ee1mnulr9dGFcnXq7HXY8cJRjGSf1SaIW6e79zGNcsLSw1PZ/fhHCX5rj4F8YPUV213JuuSkoycW15NPDX4k20ll+ZT6RGUemUymsSsXiST7pybbz+JZubxwuxz+VbPI+bdSp8DqOora7WPHyfK/I+iqWV6M8f9r9J4WshqYr3bVh/Nf8APyLHq/Gykysvy4F9K1PvRajd8e0/j8/1KWqjOmiFc4uMpNyaax8F/Mux7ZfchrbZLwovbKHh8Rksr7z7f7G8a9eeP05QLe+p99PD8ZL+Y8dxX7uMK/jFc/i+Te3PxqMKVWlPUcLuodpS/oivddKye58eWF2S9DM585fLfqajUcc7rqHHyMxg2/QlGtvuboxxgWrhx77rEI4RZ0cd+rqi+25P6d2aC90+DSnc/L3Y/N9/yMbeqSTp6j7Iahw6rOpvi6D/ABX+2T2p4D7M/wD87p//APLP+ln0A64enz/y5rkAAbeUAAAAAAAAAAAAAAAAAAAAAAAAAAAAAAAAAAAAAAAAAAAAAAAAAAAAAAAAAAAAAAAAAAAAAAAAAAAAAAAAAAAAAAAAAAAAAYksxwzRolJaWCnCuElw41/dXyLHkVdJDwp3VxodUFNyTznfnlv4csL8LQACIWWKuqdj7RTb+hy+ka6zVyulZCSU4xti8yaSaxt5S5WM8ep0dTdXRWpXfdlKMO3m3hfqatPoNPpozVUHiUdrUpOWIrtFZ7LlgVum9UlrLLoWVwj4cYzUq5OSaefPHljuuDXHqmpejWonRTGFkYzqbs8m+z4zn5It6Tp2m0c3OmMk3FQ5m5ZS7Ln0ILo2iSxGE1ynFqyWYYbaxzx3YFNdb1FlEbatNB4od9ilNrCjJppcfDzMz694epnGVUZVKEpJxk3JbY7ueMc/MlX0bR2XvZvVFcJVOtSkuXLc888rnt2LX7I0btdrqeW5PG+WFuWJcZxygKl/UdRR4U9VVtw5SxVZxJKty54z5Y/A0rqGsr1d87o1RbpqcIeI3BbpS57cv4JPOEdKvpWjgktjlh5zOTln3XHz8sMhHouiiniFm73cS8SW5bc4w88d2BzdX1jUarpdstPUoSWmdk5ObTjy0lHjv7r7lzS9Vsu1yoVOa98q3NZbTiu74xjhrubZdD0MqlX4U1Da44VkllN5w+eVk3w6fp69T7RGLU85xue1NrDeO2cAc+eu1Ub9TBwrk1qY0UrL4zFPn/nfgr16/U26xR8OuNcKrHZHd/ejLa2njtn8s57HWs6bpbZ2zlGe61qTam17y7NYfD4XJploOn+PVpXCW/wp4W5+9Ftbs888vPPmSzY5VXUbdXZp4tKDjqYxbhJ7ZxcJNd8Z/R4yjtPPn5mKukaSqxTjGbkpKeZTk22k0ny/RlmdSw8Y59TFwlRXT8ialhJYMSrw/T4+RFvDw+6OWWBOmvUbZarTRcrE8uSUfuvC53fiWY8tehUhZv10lG7KrhiVaXCbeU8/LyLcexix0Zw+7MN84RlPOUzD47GFGMN4aMgoxnkZ5AYRkAEUMGQVGGAMADD7EiMhBjyY7fJmVjnI+9wuMdkb+GfbCXmYh2+r/VksfRIQ+7w8vP8ANk+FjPbuM+gfkY/vYMrpkSipQlGSymmseXyMhcReRKrVWkkorCSWFjhJGxGtcMmhRJvHpgg5tywlky84EF5sDPkRcd+H6E/Mwn73wGxoeU38yv1LQw6jpJ6efdrMX6Ndi1Ykm22Rrlizc3w+Ebalsu4+c302aa6dNsds4PDRV1qzTVNeWYv9V+p7/rvRY9Th4lWIaiC4f+L4M8VfpbIeJpboOFndJ+vl+P8AMR9HDknJjuOPKRCU+ODNnHHY0vudcZtzzzs6ZznhkoQz3RA31xwi5XTnx4+V7SisGQTrqndNQri22c3rKq5XWKEFls6qUYQjVDmEFhP1fm/q/wAsEaao6eDjFqU5LEpLt8l/UyG8Z813vshQ7OrO3HFUH+f/ABntzifZbQPSdN8WyOLL3v8AkvJf89TtnfGaj5H5GfnyWgANOIAAAAAAAAAAAAAAAAAAAAAAAAAAAAAAAAAAAAAAAAAAAAAAAAAAAAAAAAAAAAAAAAAAAAAAAAAAAAAAAAAAAAAAAAAAAAAFSxKrX12KFkpWrY2vuxS5yy2adTSr6ZVuc4ZxzB4aCxuBp013j0RscJ1uX92aw0bgjz3UKLJ9Sm50X2WePTKqcU3GME1ntx3T7lWNWqlZqc06mqFtfvJQlLElZ5tvnh+XdcLJ6sAcLZqP2FHbTZCcLoy2RzlwVibaT5xjnDKmqhqbYyt8DUv99Y4QlCXK93b25i+OHjCOxLq2nrsvhKNijRlTnjMcpZa75zz59yC61Q3GCpv8WU/D8NRTknt3euMYAoT0V+o1E1dXc683tJyaWXt29nz54NMYaz2zS2So1CnHw42S2ybkvD5eeyW74PlZOzrOqVaO6Vc67ZuFfiTcI5UI57v8PI1T6tGVm2mFmI3qlzlDiT9Fz+YFXpNOphpdXXCuyM/DShOacXKWH3TfdPGWu5RqU4W4op1MHXVROyDUtzase54zzx3x3O3+16JVwnXC2xyrjPbCOWsvGH6c5/Arftaq2/fTRLEtLK3xmuYqL7PnOM5AoairV3ZnKrUKqU7nBOuTkm2tjwmseePJFzqyXtGhhqIXXRdVm6MM5bxHlpFxdUhGcKp03OUqnYpRgmmkstpZz54Na6rprHCa09stRGbrjDanNcbn547YfcDm06fXKdPiwverTq2Wc7YxSW9N9u+755RoWl1O3NOn1Mb1ptt8pJ+9LfHck/PKT7PnyOtpOsp6XSvUws33pJzUEopttL6lzR9Rr1k5KuFijHOJyXEuccNfLs+QOJ7DdbVjZfKpQvcI7ZQ2vEdqxnK5Txk6PR9NZp7rlKNkYSqqfvN8yw93fzzg6wAw0mjVZCMU5SltiuX8DcVdXNtxoqlV4k3lxnzmGfe4+oWNOmhKVTsnZCzxJOUZQWMx8l8eDbzjthLyLDgowUYpJLsjU/NfgcOWaPdRi0S8yHZkovg89aiWBgZ9QRWMd8BmHJJ4XIzzyUZH0Od1/fLo98a5uEpOKUk8Ye5Lv9TlU9Rus6hHUueI1aaUHGTxFzjtcs/V4NTHabemGODi0dU1d9lNUa6lZO6VcpSjKKxGKeUnzyn2ZpXV9VVQ/BrrlGquVkvEk22vElHGfp9Ow8abegBwrNVrLddRUvCjfVdODfvbJLw1JNrv5+vxJVdZvtrV0aq1XDw1am8ybm8Pa+2F8e48TbtkHy8HFfWdTCrxbKaXGyFjrSbTTjJJZ+Dyu3YxVqtZX1C+h+FK+22MU23sjivLwu/OO2fiWYpXc8l8eQV9FqfatHTe47XNdl5Nd+foyyhekhz58mIfd+r/AFZkxD7vHfL/AJk300k3ysvOO5GTSWUs/Ay1j4tmJSUVkSqjGxZ5wm+yb5Zs7x55ORqJR/bWilZNRThb3aS/umLOpWKyVUbK3nVeEl3bh4e79fM1pHRXfj1JucIyjGU4xlLsm0m/oee0WtvjZpIOcY0zjBbYRTWZJ5T5ym+MNcY7m+6Oknq+ovWtKUfD8NrG+McLDj8d3p5i4q7yRFyjnanl/Dujz9vV9RC3U+HdGcVTbKDcUlFxkkuM5ffnPn2JTtv0/UZw8deJaqYSucViOXPsu3klySYo764IOTjPnscOPVNVvpc7oquMtspRinu/eOKbWcpNLhrPPfg7tqTXHqTWljXZmxe6s58yMuJwws4N8YpLC5OV1azURvjCtyjDapJx4y8+v8jeE8rpLdOru4bKWu6fpuoV7dRWm12nHhr5M29Psnboq525c3xnzazwzbJcpLv3M61dLMrj3HgvtF9mLdOnqqLIzrf38+618fT/AHPNWaLUVpt1Sx6pZX4n16cVZlTSa80+z9UcDqP2Vc83dOlsfd1N8fR+X1O8l06cfJM+snz+umf+CWfkWoaW+WNtM8fFYX4nXup1WlnsvVtcv+7PPy9TU25PLbf1yYtfSw45J1VWvQJc3WJf9sOWWo7a4bKoqEX3xy3835/oYNlNNt89lNcrJekVkjepO61nb+z3Rpa+9X3RxpoPz/vv0+Rc6V9lZyat6h7sV/8AEny/m/6Hq664VQUK4qMY8JLyOmOHzXj5/wAma8cEksLBkA6vnAAAAAAAAAAAAAAAAAAAAAAAAAAAAAAAAAAAAAAAAAAAAAAAAAAAAAAAAAAAAAAAAAAAAAAAAAAAAAAAAAAAAAAAAAAAAAAAAAAAqST0+rUoxtmr3h85jDC7/DJbIW1xuqlXP7slhleiTpk6LEoQjiNUnPLnx+oa9rYADLk6jotep1Ntltsts4yjhRSlhrGG/NLyRs03SlTbVbK7dOubl7tainmO3GF+J0gBydd067V9QtatlVRPTqubik3L3nlfDv3Ny6XWoxirGlHU+0Ljz9DoADky6HWoXRrulHxblbiSUoru9uPTLbx8SNXQ/ChGEdTPCqnU/cXMZPP07nYAHJXSJqV//rJKNtar4gt0YpYST/P6kaeiypl4lWq2WKzfFquKS93a1j0aSOwAOJ/Z9JUpaqb8JQSbgm8xk2senL5Lei6b7Lq7NQ7XNzW37qWec5bXd+WToAAAANd1sKKpWWyUYRWW35I1aaEpSldb4cpSfuSiudnkskIyesuzCTVMHKE4Sh99/wBO5cC+h9itPiXH1LLXBWsjy36HPknSRFvs3wZT+Bh+SMo81aiT5MS7dzEm/Ii+RItrKeFwjCbfcjl9iaWFjzZdMb2hZVC+t12R3QbWV6vKa/NGqXT9JNNSoi1LdnyzueZfoje3gnF5J3Gp2rUdO0unsU66kpqTlltt5aw388D2DSbZRVKxKOx/Jyba/F5NHVNbdprNLVpo1Od9mzNraivdbzx8jOn1l76jHR3wq3eB4rlW21ndjC+GORqq3XdO0l8nKypOTk5Zy09zWM8P0Rj9naTfXPwIp1qKjjKSx24zzjyyc6nq+t1a0sdNTpozupnbLxJSSSjLbhDT/aBW6vQVzp2V6unc5N52S3NYz2w2u/yLqjpS0GlcFW6YuKjKKXLSUnlr6s1x6Vo1Bx8Hhy3t7pbspYznv24KOo63dX0WnWV6eNl9snGNWe+HLP4KLZv1XVLHdpKdJ4GdTW7YyuliL7cLHdvJe4i/CqFMK664qMI4SS4SSzwbTRROy2imy6rwrJYcoN52vHKLC7maQZGHZt+r/VmfN8kY4S5fm/1ZPhpKTxE02SbT4fZm3csNmuySaa+ZcfYo66cFZTTLRV6qc4zmt7jiKWPX1yidF3T7o0WwhRC62ClXFpKaXp9Fwaeq6WWo1GnktNHUwrjOMoSmo4zjHP0ZUh0zXqzTqUYS8KVb3qaWdvdPzbWeOUsG9DoO3pzshNT0ylDEYtOPHwz9exK/U9Ojm+6zTydMlHL2ylBt8L4PP6MrabpllS0KlXBOnxHN8PmWcNfiVaujauOncZQjKdcYRjmz7+Jpvy4zjz9R0jrpdOle64x07tmtzXG6Wfz5LFlFU01OuE1JYllJ5+Byo6DUvWKTqhGL1CvdikspbcbP9+2Dsp+vLMVWr2bT+43RW3X9x7F7q+HHH0JTa25XmbMJ58mabF73GeEJ2JqT8uDE0pJbkpJSTxhPnJqSb45JNNJL4r9SzqhOzDwscFPqdt1VEZVtx3PEmu6WOF9f5FxqKfq2Smk4tNLDWGawuqmTn9Jtutrn4jclF8SffnOV8Ts1xxEpURxGMVwksfTHqX49j0xhCyqu2O2yuM16SWShd0Pp0k5rS1xkk2mljH0OmRn/AA5fJlsjUyynqudX0Lpqal7JCUu+XyXqqKqI7aaoQj6RWCcfur5EhrSXK33QABAAAAAAAAAAAAAAAAAAAAAAAAAAAAAAAAAAAAAAAAAAAAAAAAAAAAAAAAAAAAAAAAAAAAAAAAAAAAAAAAAAAAAAAAAAAAAAAAAAAAYfCOb+1Jf/AGl+JrHG5emM+THD26ZqvqrsinOEZOD3RyuzXmUf2rL/AO0vxMT6pLY/3S7epr9WX0zOfDftxtH9rpx9zWUbscb6/wCn+56Hp/UdP1Gp2aeTkovDTWGmfOJP3mdboHWl0uUq7a91Vjy2u6+nmjzY596r6/N+Nj47w9veg1U6ivUQUq5xkmk+GbTq+brQAAAAAAAAAabNTXXbCpyXiTT2x83gDZKUYRcpNJLlt+RUnu1uYLMdPKMZRurnhy5zjgzXXbqHC3Ubq1talp8qUXn1fyLcYqKSisJdkgvpkABA12rKNgaySzYquPy/ES4jxz8je6ovyIumPocv1RZVbc+zWGMvHHYzZHbL5kTFmmLWY9nJ+RhSff1MPOMZMjWzY3xglBvOCI7PJLCXVU+q9PWu1GiU64WVVWuVsZcpra0uPPk16nS6jS9Qr1Oh08LYKh0eFuUNuHlP5fAtanVvTzoSqc/GsUG00tufP/wR1vUFpdRRTCt2TsnFSw8KEW8Jv69kTt0jm0fZ9S9kr1lddtdWmnCT3P77knx5+pKjo2otqphqtqcdH4G5NZjNTTjL6Yz8y/f1WFPUFplDdBQnKyzPEWlnHzx+qMaTX3W31V6iiNSvrdlTUtzwsZT4WHhrtkbqudo+i6qdOhq1lkq46aublKmzDlZKT+Hpn8TMenaurQVaO7R1a3T1b4KEpJSxn3JKXy4fY33deVek6hY6M2aS3w4wz9/nGf1/A2ftjZfXTOpKU73U3n7q2pqX13If2Frp1F2m6fpaNTPfdCKjJ5zzguFbR6h6vSUaiUdnie8lnPHl+WDm/ajXy0ehVVUttl7xn0Xn/wA+Jm9t4Y3PLUT1v2j0Gjsde6Vs0+VWu3wZCv7SdPlYqpWODbypNe7y35/I8QYay3jyLHu/i46fTFJyWYYlF9msP8zE87eVjh5PM/ZLXyk56OyWVFb6/hzyvzX5np5cVd/L8TceLkw8Lpr1F9NEk7rq6lLt4k1HPr5mY3Vz5hdCS2qWYyTWPJ8euHycnqsbJ9X6eqqqbZbbcRtbUe0ef+I2xUa+p9RjPZXjR1vC4S+/n8CWMOpLW6WtwU9TTHesxzNLcvLz5NniQ3uCnHcllxzyl6/I8hXC1Ux8PSU6hrpVbkrXjb97lcPPy4+ZNJ6bVR1tU5WQ0+gpU+OZ1vduf0wn9GZ8U29XLUVQrjY7IKE8KMnJYeeyTNdmqooa8e+upzeI75KOWeV1O/V9I6Xo6qbbnXpPHaqWXGW3EG/hnJattWslXr6o0aiUtHm7TWvD25eXF+Tyn39PIvhND1EpJLOe/Y1Nyb/l3K+lsrt0WnlSnGqVcXBS7pNcL8DeucGZ0qU1wnHCINe6m35r9SaTbee3mYmo4WMrn+ZqF9IpZfH4knFpPyRNJLGOcehCeVy8kntm+kam8r5r9C9HsUaXlr4P+Rej2PXj6YjJGf8ADl8mSI2fw5fJlVmP3V8jJx+t6u7QVUammxct1uEnxz2l9MZ+WR7dbpbnpo79TZurqTnJJNuLec4+GWB2AcOfX5eHBw00d8opuMrcc79mFxzyjdo+oTv10d8JRqvUlT7yw9j9548s/XsB1gAAAAAAAAAAAAAAAAAAAAAAAAAAAAAAAAAAAAAAAAAAAAAAAAAAAAAAAAAAAAAAAAAAAAAAAAAAAAAAAAAAAAAAAAAAAAAAAAABF/dZ51938z0U/uN/A+cS6lq9zSvff0RvDlnH7S/iZ/kf4/D0xiX3X8meZ/aWs/8AvS/BB9S1jWPGf4L+hv8AlYk/8rl37iq/vP5s6nT/ANnz6Vqq9XOMLs7qnj3u3k/n5HL7s6/ROoafSUXV3KGZyyt0cvGMeh4sJvJ9rntx49z4bPs5q9Pp4aqGp1Ps+9JRml73n2f4Hcl9oNLVKbWqqtrjD3YpNTlJfHsUKOsaGmLUfCkn6wf9Db+39F/go/8A9bO/hr1Y+Zlyed8rhf8Av9OhX9o+mSUd2o2yazhxfHwyXtNrdNqa4zoujOMspP1PM6/rWku0V1UI07pwwsQff8Df0SyvT9AhqJ1wlKpzkm1yvkTer2v65cfKSyvTqSa7mHKMVltJep5WPWdD7Mp+zpVwuTwovO5pvPfv3LOqnXZ9nrtdCEM3LdKLjw3nHJPKH6bLNu7ZqqK9++2Kdcd0lnlL1wQ9r3yjGqqyalDfGeMR+Cz5M8jousa7UXONUNOp7eZSysr5/U9N0y/2yqXiKUbINRnibw3hPj8RMtnJw3j9t0Iam3wp2SjUtr8SqPvZf+bg26fT16eqNdae2OcZeX+Ijmu3Zubi02s91/zJuNONoAAgAAAAAAADRdDdzh8GiSaeGXmaLYr0yYyxiWbV0k+XlYM5xxH68dxLKaWML0MHFkTTeGsfIKL9M/FMAUjVqdNO9UuuUc12xsefNLPH5la/pE71G53TrvnbCdqjP3fdx249EdCHfg28tJZ5/Izt0jj29Di76nXfd4a8TepTzlzXOOPxNmk0mqhfRZqpVY01TrhsbbnnGZPtjhdue51GsRx3Nbb7PuTda04eo6NZdOySsivE8XK5w229jfHluZnW9Ituu1NtdkYu2qKhnPuzTWX8sRR3FFOOEa7J11wcrJxgl3cngsyqybRoiqqKaY421pRWPlg4X2yok6dNeuYxbi/hnH9DprquhlucNRGXh8y2pvHf0+RiXUeldSplp5aiuUZrG2T25/EldePywymWnghhc/E7ut+zGsqm3pcX1Ptyk1/JmnTfZrqN1iVlaohnmUpJv8iPo/uw1vbZ9kdPKfUp2/3a4Yb8svsvyZ7GxpQce+c4/qaOndPq6dpVTTz5yk+8n6s32pbMvvh/oal7fN5c/PK1rdVTurnNRdkcqMvNZ7r64/IhqtHoNZdCOqpptsivdUsbsef0KmvjCHUunWze3Fkk220ktku/l9SnZKmVeoszB6z26Ox8OWN0duH6bfyyLHJ3FHSyult8KVjh4csNN7V5Y9OSNNOjSa08Kmtqqe3D91ZxH5cs85ZKWn0s/AnRbK+F3NVeLIYy28938crvg6egjQurxWkUPC9lTmoYx973frjJPFXQpp0mnjuphXWkow3JpLC7L6clezpvTboQjLT0TUc7Vhcc5aX/ADB5ubn7HZpFu2O16rPlhTcWv9WDbq7LNLfe0mvYpywl2xbnH5tGvFHqIxi4xcGlBLjb2x5Y+BtjhLn0K+lq8DS01eVcIxx8kjZmU28GbFTlPjCIPnHpleRKMdr55wZmuF81+onsvpJLbz8Oxqsz5myXPPZml+9LBrGbrnlfhs08MtfJMursV9NHEU36Fg9QEZ/w5fJkiM/4cvkwNFmjpvshbbHe4wcEm8rD7mqrpWnqlCS3twcZJuWeYppZ+jZjWa6Wms0+nood+ouTcYb9qUV3bfl3RDSdVjqrtPV4E65XRsbUv7jhJJp/V/kBT1PRLPaN+lltSjiuTslF1tybb7Yl3Ojpum0ae9Wxc3JbtsXLMYZeXheWSnPrc3KFdGjlbZZqLKFF2KPMMtvn5E7uq6mFsdPDQOeoVXjWVq1e7HOFh45fHbgDrA5X7Vvs1bo0uglZtrhZJzsUNqlnCx68HVAAAAAAAAAAAAAAAAAAAAAAAAAAAAAAAAAAAAAAAAAAAAAAAAAAAAAAAAAAAAAAAAAAAAAAAAAAAAAAAAAAAAAAAAAAAAAAAAAhZFzrlFPDaayeV/sdY3/7yP8Ao/3PWmrUW+Bp7bmsquLlj1wsksldMOXLD/GvL/2Ns/6yP+j/AHH9jbP+sj/o/wBz0lGspuphZvjHftW1vlNrKXz5IWdU0VVNlr1NUo1LMts08c4J4R0/lcv289/Y2z/rI/6P9x/Y2z/rI/6P9z00dXp5WQrjfW5zW6MVJZa9USp1FOo3eDbCza8PZJPDHhD+Vy/by/8AY2z/AKyP+j/cf2Ns/wCsj/o/3PUPUUq9UO6HitZ2blnHyFGop1CbpthYovDcZJ4Y8IfyuX7eX/sdZ/1kf9H+5uh9mdZXT4MOpuNb/u7OPj5npwPCJfyeS+68svsrqdm1a9bW848PzXHqTf2a1stP4D6m/C7bNnHr6npgPGF/I5K8l/Y2z/rI/wCj/c6XRuiX9LucnrPEqaf7tRws+p2yvqp3QhHwIKcm8YbwksCYyJlz8mc1a2S/jw/yv+RsOLPXapa+uDrinsfuYff5/Q6Ols1E961FcYNNbdrzku2MsbFkAFYAAAAAAAACtdZiWCxJ4RSnLdJv6I553pLWG8sGH37GTl6ZAAKicPUmuCNfbDJeZytdsfSUe/L4ITh5rkmuDXfdCimy2bxGEXJv5IS7aku+nM6v1ivpdOElO+a92GfzZ4zWa3Ua63fqLHN+nkjGt1U9bqrNRbnM3x8F5Ggr6nFwzCbvtlNrs8Z4eH3Rjy+AMxi5NpY455eEl6th26jo9M61qenTilJ2U+dcn5fB+R7jRaunXaaOoplujL8n6M+bOemhDfZdLb/2Qzl+eM4/HsWun9UvpdlehsUa7F3jzJPyzntnsa8enk5uPHO/19voueM8cELJJxb+DPAx631KDytXN/BpNfgdXpf2jt1FsdPq603LKVkO6wm+V59vIkjhn+PljNvTWQrseJwUsdk0njj+jwa1TT4is8KCnFYUlFZS9M9yUZRksxkpJ9mnlMzFvtgrzowpqjZK2NUIzkveaik5fXzFFNdDkq64VqXLUEll+vBJPMklzg3bYtpvuZt0IQorxh1w5+Cx8vxI31Vyy3XF7vvZjnPpk3N8cGJcxJLRpgm3nukbFJJdsGIZ2tJJYIuPPfl+RROLznHmzMvJJea/URiorOMtEZzbaWc4af5mpGdsSk8c8M0wblY18OTdNbpNJpP8mSqqym1wscfE7ceLnZurFP8ACj8kbCNf8OHyRI6tBiS3Ra9UZAHJ6hXbR1PR66uiy+Fdc6pxrWZJSw00s/8AaVnotR1HW6G7qGncYqu1yjCbjsy47U2n3wv1OprNXPTyjGrT2XSknL3cJJLGeX8zVLq2njHSzans1MHOMtvCSi5c/RAcKXS7aI6eNmi1FlFWtvm41y97a09rznPp5lvqFTvhTJdM1S21YotrltuqnnGG89nx3+pej1WTqc5aK9JqMqksPfl4Xnw+fPyJvqsYaHV6iymcZaXKsrym8pZwn9QKei6bdZ1OWp18Z+JHT0rfGxxUprdu4T55x5HdOTf12inwFGuc3dRK9bfKKWf6/gbH1mjxra4xlKVcqo8f3nPtj8QOkAAAAAAAAAAAAAAAAAAAAAAAAAAAAAAAAAAAAAAAAAAAAAAAAAAAAAAAAAAAAAAAAAAAAAAAAAAAAAAAAAAAAAAAAAAAAAAAAUOprV2VSq01ULIW1yhLdLa4trh/FF85XU9RqaNdpfZ0p5rtlKMpOKaW30zyBVXTNXXdCuEITqV9Vrsc8PEYqL4+az9SEujaj2OFca698dNKtrPeTnFr9Hyb6urWW3qNFe6d7r2RsniMU69z8srj58+hp0nV9RVpE7alYq6Z3WylPlYlJKK457ASv0Ouv6hXe6K4wjZGe1WJcbWmnxltZ9e3Y2dNo1fT5qEtOnXY4Vr3lJwSUuc45S4wnzyabesWOzT22Rdca7Juag3tsXhSl5pN8/DyMU9V1c9irgt9uojlzlJx2yTxFPb5Y9Pj5gbdXoNbd1VXKuDqjapL3tuY7GnnjLeX+BY6No9RpFaroKEcQjBblJrCfGUu3p59zVPqlrassr8OmOplVmM+Zbd2W1j4E31TUx0qvs01UPEUXDNuU00/hlteiTyB1wcanrUrbNKlQoQvjGWZyw8yb4jxhtY8+WdkAAAAAA418l+1lPjMZbe747f1OycyeislKUt78WW6SW7juuDprsSN53egAFYAAAAAAAAa7suLWfIqIuWrMfgVGnGTT8jlye0rAf5GWEm44RyTTAXLCXdMlFcY8xaSJrhEkvMxFckv0OVdfhjPmcn7T2Ovol2P7zUfzWTrHL+0dLu6LeorLjiX4cljpxa85t4IBMdix9gwQ1EuY052wx4lj8354/DGPmSRr18WtPK5dpqMM+jWXj8kaw9ufJ1HOutd09zWF2UfJIzRbPT3wtreJQeUzUW9PUlbVFxU7rWlCHon5v8AoddPNbp1dRUo2yccRrbynJpL5ZfcruVSkmtRXlejf6lfX2u7Vzk5OWOM5449PgVjnrT0S2x7H7La6VWo9llONlNmXFqSe1/ql/M9W2k2/M+TUWSpvrsg3GUZJpp8ns+jdfm9R7JrpZzLbC19++En/Utjyc3FbfKPUVRb5fY2t4NcZxiu5iUsyWOxz08iTeHz2YUsZyRk2+zIt5x8CyCUezx3b7iEffbXOPMVLLfL7m3CjEl96Byxwln1RrlHCXCzn+YlNR57tkJWN7X2WUzUlSpbcPPmWoLFf0KVTcpt+T/qX8e4/kejCajBX/Dh8kSORbrrY9TjpI6jT0x8KEkrItym22mlyvQsz6to4UK2Vj2ODsT2v7qeM/mbF4HLu6tDw26eJRc042RcXlR3Lj5YfyL2lsd2lqtljdOEZPHxQFTqtd11fhR0/tFM4tSjGeySflznt3KlnT9XqdLpNPbBRdMZQlNSXKdTjlL5vB3AB57T6TXaOPiaTQxrthp1W4uxYtnle99OXzhvJYWjun0PU6dUShfZnPiTTdkn3k2uEdkAef03Rrq9cpWpSqU5wjh/drcXhY+cn+Br0HR9ZVdoJ3bfccnfh+nED0gAAAAAAAAAAAAAAAAAAAAAAAAAAAAAAAAAAAAAAAAAAAAAAAAAAAAAAAAAAAAAAAAAAAAAAAAAAAAAAAAAAAAAAAAAAAAAAAAAGi7TVXWRsmsyjGUU8+Txn9DecTrbg9bpI3RunW4W5hVuy2tuOFyBc/ZGkUUoxnBx24lGbUltWFh/LgjVotBRYtJGD3TolHZJt5hu5/ORyqatcp1eLG/2xOrZPnaoKK35fb/FnPfgrrT6lwzTVqY3rTON8pqXMt8XLD88pPs/kB6CPStKtu6M7Gm3mc3JvMXHnPlhkY9I0qq2fvX7ykpOyW6OFhYf1f4nH9jvtq241DqUL5QSjKGHiO1YbbxnOMnQ6ZVdpnqVsuadNc0pSeZTw92M+beALktFpIQjGUcRVrsWX/ellfzf4mpdG0aSSVicWnF+JLMUk0knnty+DhV0XWVTV2n1LpVlNm3bPK5anjPLa4y/rg2206x36trx1Y1bjEJcxcfcW5vHphJZzn4gdmvo+jr8NQjYo14xHxJNcPMeM+T7FvT316ivfU8xUnHOPNPD/Q4Fmltou2OGpej31SsScm3mMsv1fO1sqx02rVVUVHUVxxN1LZKUoydjw3zw8Y5lx3A9cDm9K08q3qbbFPxZ3z5m3zHc8Y9DpAADRqZXRhHwIxlJvnc+EgJy/jw/yv8AkbDjT1uqXUa63BJ7Gtm3z79/odDSy1Mt61EIw7bdrJtvLGxZABWAAAAAAAAGJdinP78vmXJdilPmbaOfIlYfc2V9jWuWjamsfA4ZLiw+XwSijC55JYwjFrUhwuwBjJGmSM4qcJQkk1JNNP8AAymZXmyw2+d9X6fPputnS09j5hL1X+xQWcn0fqXT6eo6d1Xx+Ul3i/geO1/QNboW2oO6rynBZf4Gn0eHnmU1fblmZPOlug4qaaUnF+eO/PybMNNNppprunwbKY2TsSqg7JZxhJvPqsIS6r0ZasaNVo9FVqYeHKyNaqVkoyW7us98r4I0wnCqFl6TdtuVGcsZ+LSXbjj/AMHW6z06WljLUX1SVcqq4Rg+O2OG/L/nY4Vk5WS3S+Sx2XwR128uOMvaAAMu7bpoeJqa4vs3l/LzZcnZulKT4y2xp6Xp6258WzXb/Cv6v9DEu5m3tZOnt/s/q5a3psJT5sh7km+7a7P6pnUWWkmsYR5v7G/wtWsvClFr54f9D0rbWFn6ltfM5MfHOw5MJdw03jBmWVwn3IwnFpcozJ5j7z7+S9BUsJ5eTM8Pld36eRJGbdNb4bcl37Ig/eaxHhNZJScnwscepOEOIvyyvrydsMflz3a201Y959ze/uv5GUsIxL7r+R2VVp0iWslqm099UIJNdsNv+Zzl0K11uueqi641yrhivlJzUuefh8C5qeqaXQqFd0pubhu2wrlNqK/vPGcI31azT3Wyrrs3SjXG3js4yzh/kBU1HSXdqLLfGS3zcsbe2a9n+5f09Xg6eurOdkVHPrhFF9c0KjS4ytn41fiQVdUpNxzjPC4JWdZ0dN3hznNNKO9+HLbDd23PHu5+IHRBQj1bTS1ctLBXSsjPZJqqTjF4zhyxjzL4AAAAAAAAAAAAAAAAAAAAAAAAAAAAAAAAAAAAAAAAAAAAAAAAAAAAAAAAAAAAAAAAAAAAAAAAAAAAAAAAAAAAAAAAAAAAAAAAAAAAAAKmouoq1VSsjm3ZOUJY7JYz/ItlHqGglrLK7K73TOEZQyo5ypd/rwBol1zTqUVGq+ednMYcZmsxXzZKXWtPGquyULlCTak3D+HiW3Evr6ZMV9HjXFLxm8Sql2X9xJL8cGi/oHjJx9qaTcnzBSw3NyyvR88vzAv6nqFWl1EKZxscpQc24xyoxT5bfl3NEOtaeceK7XNtKNe33pZy1jn0T7+hvu0Mb7/Esk2nTKmSXGU8Z/Q5Oq6LZXRXXW5WRVi3OmuMJRUU0vPl5fPP0Asy6vK6myemhLO2EoRlXlvMmucP4PzWDZV1qhaamdm6blWp2ShH3a03jLz8c/gaKej226eLusVU8QjsUE47YuWE1nnh8rsSh0HbR4MdVJQlDw7FsXvx3N4+D5aAu6rqFWltjXKNk5bd72RztjnGX8DVPrWlgrHJWqEFNqe3ie37235GzU6CduoV9OolRJw8Oe1Jtxznh+T78lWzoashOuWol4TVnhxUPuOb5bfn3eAN1fWqJ3xpdOohJzUG5wwk2sx/H/mDpHPl0yMrpWeI+bq7cY/wpLH5HQAAADjXTX7WU/NSx2fHb+p2DnT0c5Sl7+LZbpRw3hcrCOkuxI3nZdAAKwAAAAAAAAw1lGmVWeVhfQ3gmtiq6n6Z+XAcJJcr/YtGGuCXGCsljuSfcT4ZhdjyZTVbjJgDK8/PyJA7d/yDk32GW33Mp/UowuOWwZ4fdfVBLPZ8EGudFNn36q5fOJmFcILFcIxXokkTwzGeMBd1Q6xpnquk6iqMVKWG0ms5w84Pnc9NRN5W+p+i95fg/wCrPqUOU/mzx32i6LPS3S1WnjmifMkv7j/ozW+3r/Gzk/rXm1oq08u9tfCHP6m6uNdLXhQ9/wDxy5a+S8jEknx2CSX9R5PdMWXl5b5z3bIyTcuCR0ej9Iu6lfu2uOnj96b4z8F/zgSGeUxm63dN6pHo+hcVX4moue9pvCisYWf1x8SxR9rLfEXtOng4P/Bw1+fJwdU29TY55ct7yvTnt9MYNTx3l5dlkrjeLG919Iq1Veoqhbp5b4zWU/6/E3xqbeW3l+SPO/ZHUyjoLo7cxjZx+B3LNS3FqPD+BrxtfL5cphlYtYjCOG/manfBLyaXnkoylKb95yfobI0TfGMZNzjcf22+ouwirJcdu5YmkoxS/wASNWlg4QSbzhG63tH/ADI7SabTMPlMyAOBbqaem9a1NuuahXbpYKDl2ltcsxXx5XHxNNGnuu6nY9LbZ0+PsNP7tQjLC9/3eU+3wO1qtfpNPYq77EpcPG1vCzjLfl82P2hpPavZ/FXi7tuMPG7GcZxjPwA8poLVp5dKlZr/AGJewNObjH3vfXHP4l3qOrqo1eov0l/76exy0tkFKGqTSw4efbjK81yeh9p071UtLvj40IKbg12jnv8AkaI9V0E6XqFfB1wip7sdk3hP8UBT6RVf+0eo2LUONXtUs1bFz7kecnbNVd1dk7IQknKuSUl6PCf6M2gAAAAAAAAAAAAAAAAAAAAAAAAAAAAAAAAAAAAAAAAAAAAAAAAAAAAAAAAAAAAAAAAAAAAAAAAAAAAAAAAAAAAAAAAAAAAAAAAAAAAAAodR1V9NtGn0sIO25vDnnEUlyy+Vtdqq9JpZ32cqK4Xm35INY+3Nj1fUWVwphXX7ZK6VLy3tWOW/UudN1lmod9WojGN9E9stvZ+jRy9PprNP1Dpru/i3Stss+Da7fTsXen//AMt1X/ND/wDUzK7ZY466/wC7dUr6i6yqVfh1b1JvdLP3Ukeb0+lhLT9MscrN19soWPe+Y88d+3BOlOrUV0xlJQhrLIxWf7uzOPkPI/VN+3T6Z1S3WXUwshCKnp/FbXk92MFnW62zSyjs0tl0drcnDy9F8Xk8/wBP0teqnRG1NxWibwm1/eZPSR9vrhDUTnKNWi3R95/ebfPD78Im2suPHe3qINyhFyW1tdvQlk8hCy7qEJt1323Q08PCcHjbJpvPzykXFX4fUVLW+LVbZZGVNyfHZe56LnPHnksyc7xa+Xo20jJwvtAq3Jucp2TVUvDpi8Yf+M6fTpys6fp5zeZSri2/Xgu2LhrHa0AaNU71GPs6i5N87+2MFYTl/Hh/lf8AI2HFnq9Yuo11tJPY04KPGfn9EdHTPUtzWojBdtrh2EreWOlkABgAAAAAAAAAAAAAarI+ZrWcYRYaya3TE55ccyqyteBL18jLjtWO5Hu8eR58pq6VlLz9RhBGV3MrALhGWvMwvyIouWZePL0NcnLPoiSxFcvuUI5w/m/1Izhu4eGviISWPq/1JuUUhd7I4Wt+zWj1E3KqPgyl3cc4Xxx2KD+x9u7jVwx/k5/U9S5LdH4Z/QhLURUtsXlmtWuk588etuJpvstpKJbtRZK9ry7L8v6nYjCFVcYVxUIxWEkscfIktzy5ZTflgKlvl5efXKN44VjPlyy9vM9c6FO7US1GhcXKf3q28ZfqmUZ/ZXX2XxhXhVte9OeEk8vKwuf/ACe6jR5vGfgSrqTTzzy/1O0wkWc/J46cjpnTY6LSx08U9sV595N92bZ0TTyo554w84Osq4ryDri++Deo8uWHl7czT1y8R7otcd2dGuqKiZVUUbFwG8cfGMJJEbe0f8yJkLe0f8yCpgADiddnuhdRCFsbJxTW2vcr/wDsbXbHz4yaIxnshofCsWoWu8XO142b927d6Y4/I9EAPN9U02ofV7rtPXJucK6G0uNs9ybz8Hgry6dZKvRaaNUlVdGdVnDSjGM3KOfTPkesAHL+z0bX053aiEoW3Tc5KS5X91fkkdQAAAAAAAAAAAAAAAAAAAAAAAAAAAAAAAAAAAAAAAAAAAAAAAAAAAAAAAAAAAAAAAAAAAAAAAAAAAAAAAAAAAAAAAAAAAAAAAAAAAAAAAHN6poZ6uVNi1PgKmW/mKaz5ZydIoa/Q+23UOxp0Vtudb/vPHArWF1Wi3QW2VVzt16d9c99VuxLHHbHmWOn6Naeu2Tu8a22W6yzHd/I8+vAxTVdCVmlWstUIJN5il2S+Z3dDbo6unTu0cNtEcycUsNNd+PUzPbrnLIjV0lV06OvxW/Zpua4+9nP9SP7JjG/xXe8K+V3MfWOMEYdehOUIx0mocrYb6lhZmvx4+pU1+to1mldsPGjKeltaj2WFw8r1Q6JOTfa7oulR004SV+9xo8HGPjnJr/Ykq6q40ap1yjV4M5bM7o/yfJS0muWh1Oqm6rbIqqlycFnalH5m3qOpqnq3ZG7U7IQg7HX9yEW885fd/BZwh0us/L2tW9E/u6fUSphKuNViUc7ku3Pk8Z5JT6RKduPaZezOxWOprLyvj6cInZ1imvUurw5yhGUYStWNsW+yf5fiZp6tXdqI1qq1QlKUIWte7Jrv8fJjpnfIjrumS1WqldC+VW+rwppRTyvg/LuW9DRLS6Oqic97rjt3YxksA1pzuVs0AAMuNc//qqswsqWE8P4Z/VnYOdPQuUm3PFsnKSe54XKwjpLsSN52XQACsAAAAAAAAAAAAAAH2AfYCvN8kVyyU+/y8yKf4Hkz9tRJDsY3Z7DLyc+2mXzyRlPyXcSkksNcmpvnldyyDa339MEU9yee+OOTEZd0+xHzZqQYbaWXld/1CjJxzgzWlzu7d/guTbJtvEcc9mb8d3pN6aHGWfeeMk6tOlz5+uOWbo1YlDLz3zn5G9LB3xx0xZtCFUYktqJA0BCv7r/AMz/AFJkK+z/AMz/AFAmAAAAAELe0f8AMiZC3tH/ADIDk19YsjfF6lUx08rbK1KMnujs3cv4Pb+Zb/a2j8JT8V8y27dkt2cZ7Yz25Ky6JS9Fqq3GtXah2PxVH3sSk2uTXV0nU1WR1FcqFfGTeHulFpxUeW+c8Z/5kCxpetaa3T1SumoWTqVskk2ox55bxwuGXNNqatVW50ybim4vKaafmsM5un6TqKNLZXDURVstPCpSS7OLefxyWOk6K3QwvjZKD8W3xFszxwljl89gOiAAAAAAAAAAAAAAAAAAAAAAAAAAAAAAAAAAAAAAAAAAAAAAAAAAAAAAAAAAAAAAAAAAAAAAAAAAAAAAAAAAAAAAAAAAAAAAAAAAAAAAAAAAByuu65aWmFEbI12ah7FNvG1ecjqmuyuuxe/CMsdsoVrGyXdcivV6DS+xV1eFOiO6Cu3JqEsds+rIaNqXTOqWw/h2ztlX6NYxn8cl7p9letotzp64xhbKG3GU8PuXlGKjtUVtxjGCSN3LXTgaT/3nR/8A8WX6I5y/9rH/APF1P/7Hr1XBNNRS2rC47GHVXjGyPn5E8Wpy6ebh/wC26p/+LX/+hqdsKdH1CqxpWX01+HH/ABe5jj15PSaeatldGWndajLZ7y4msd/kUvb4SrvtlpVOdFzprjFZbfHb0Gmpnfpyo1wrlqdPqbrlOV8GqIOK3/dw/X8PQtaTURp6hVDSWuVV9slZp5/erlzl+q7dvidjTyq1NdeoVa3SjlOS5XwNqqrVjsUIqb7yS5EjGXJvqtgNEbpS1U6XVJRjFNWP7r+BvNOIAaNV4+yK0+1Szy5dsY/8ATl/Hh/lf8jYcSzU61dRrhlbtjW1R4+ec/BHS0vtWZ+0uHlt2LgSt5Y6WQAGAAAAAAAAAAAAABp1Ooq0lErrpYhHHlnu8GNNqadVW50T3JPa1hpp+mHyit1quy3p7jV992VtYWce+ucHN1ult0tsp226ixXQnPdUpLNuIqPEe3C48vUDuXKMY7pNRXq2aor18jianS326DXWarx5WqdeIqUsYSg5bUu/OexmErn1KOx6jf48dmVLZ4O3nvx3z35zg48sWe3Su1+l09yqss2z4b4bUcvjLXC5LF1sKKZW2S2wgm28eS7nKusWn1Wuhbpp3PUSg64qLcZrak032XKfcoahamcL4pXyucb1dFqTjt52YT49MY57nHx21t6FaiiV/gqyLtUd+3zS9TL55Sz+R5+xahaicoxuWo32bniW3w9j2/DOcYxznJGOn1FeJxnqnKCokk5ya3N4nw36LlGpjIOzHU1y071CmvDTeZeSw3n8ywk2k0s5Xc8vBXV0TWnWojbsvdq95Lu9uE/jjGOe5c091663D+PGDlOMlLc191bX22pZXGOe+WWwdyKTWHzlvtks11pLJqpTcnny7fiWkejHqM1CX34fUmQn/Eh9SZUAABW1etp0jrVu9uxtRjCDk3heiN1c1ZXGaTSkspSWGc/qWntv12h8OdlajKblZWk9vu/FFS2epjrpUqOolnVxmpbXt8Pw1l57d0+PXyA7VtkKYb7HtjlLOPV4MUX16itzqluipOPbzTw/zR5yGn1lNFXhrUbrNPB2NuTbmrI57vvhv6Ha6RCVeklGcXF+Na8NeTnJr8gLwAAELe0f8yJkZR3JfB5AqftTRe2eye0R8bdt24eM99ue2fgbHr9KtO73dHwlPw3Ly3Z24/E4egv0dekek1a8TVe3y/dJ+/u8RyjLHolh59ClbXqv2JbNamPs/t7/AHXh8/x/8WfXnsB6RdW0L1b0qvzcpbHFRfD9M4wKuraG62Vdepi5RTfZ8pd8Pzx8DldKvUOqdRhPW0wjLVyXs8sbpPbHDXP8irpdRXVGnTUXV6rTTqtdSlHF2mxF5T+Hl2yB6HR9T0euljS3eJxu+60mvm0XDlfZ2Goj0fSu+6FkXRDYow2uK2rju8nVAAAAAAAAAAAAAAAAAAAAAAAAAAAAAAAAAAAAAAAAAAAAAAAAAAAAAAAAAAAAAAAAAAAAAAAAAAAAAAAAAAAAAAAAAAAAAAAAAAAAAAAAAHJ6qnd1DQ6TfOFc98p7ZYbwuEdVlHqGjt1F1F+nsjC6hvG5ZTTWGhW8LJXn9PPY69LOVzplfc5+HndLD47c+eTo22aiP2WslZKyF0U1ullS+9hP8CdXRtRRGuyvUQeohZOe6UeGpd1jJZs6dOzo70UrnKclzZJZ5zlmZK7ZZ42yuZq4KrVV6R26qcPBdmYOTk5t4y8f+OTW53SlTLqF1+nlOqCqsy1GM/PPll8dzr6zQXWXw1GlujXaq3U90W04v+aNF3SNROl6eGrzTZCMZ+InJrHmnnzGiZ46UfEsv1r0krrPDs1k1JqTTwo5xn0yaISdVz0kpXSqnq7HPY25SSSx259MnUl0ayEnbTfFWxvdsHKLxhrGH/UxDo19a8SOog9TG6VqlKPHvLDXcmq154qemhfqdVpNPfZqIQ2W8OTi5JSWM/RmNC7ddLTaS2+3ZGuyTanhyanhc/I6ul6ZZRqaL7L3ZKuE1LK7uTz+C7FeHR79PGqenvgroKcXKUeHGTz6jVS54/8Af7aJrUQ1Goou1rh4emr325aXd5fzfqaIWXT02qhT7S9PVfBuGXv8NrnHOfp3wXbehTlFqOp5VdcU5LOXF5yyUela2Ntty1cFZZONnEWllLGHz2GqeWOva30jw3pM06iV9Tk9jlluK9OfQvlLpujlo67PEmpTtsdknFYWX6F03Hny9uNdL/6qp4eVLh7M+if6vn5nYOdPQ7nLMv3snKSeXhPKwjpLsSLnZdAAKwAAAAAAAAAAAAABGUkiFtqhx3ZXcpTllvj0MZZaG9zT4IuSWct88mty7JciKfdnDLK32sT7p4awGm/kee0L8XXa6U3rXZXdaoz3y8JJdljOOPTBLTam56P7Pt2zza/3j3N7/wB3J8+vYz4tbd2b42o1PKWEjzPRtTOdnT1Xdq3dbGbv8ZycJpJ8xzw2njt8SXStfqZV9L0+ptlK2V0ZqWXmyuUJtZ9cNYf0NeOjb0aUksy8vIzl47Hn9J1LxftJZH2pTrulOqNW7Kg4JYePLOJfkS6b4leuqr1d2pq1bc9ym91V65xtfZYWHj5jSvSUP3ufP+rLRUqWNr5y3+RbXY9M9MVCf8SH1JkJ/wASH1JlQAAAHC+0Un7Z0ytx1E652T3V0ScZS9x47NE9I3X1qdEHbGqOhjJVzm2090uXnzA7QPE1ajfXoXq3rborp7niiU9ykp93h+nmy1Trdbp9ToNTfe7Ko6KD1CTympSxv9Mrh59MgesB43V6+x/Z3p1Htsqbb1Ox2ubTe3LSz8Xt+he1t09dVotc4ai7Qz0+6cdNY1OEnhqWE05YWV58gekBW6fONmgonC96iMoJq1rmfHcsgU46rQWauUY2UvUQTUnxuSXfn4EtNqdJq4SWnnXZGLzJR8vPJwNZOjX+0U6RxgtPCyNNUcqVk2nuePTv9X8i1LU036uyzTSxCWlVClhrNjfux+f9QOhVqOm32znXLTysr96UsLK+OTb4mjrcLc1RepaUZYX7xvn6nCTp1dOmrqryqNFZG6Lj917UlF/HK7fA26+idvSukqCfiVxVkfVONba/NfmB2o6vSq72eNsFZFqGxPlPGUsfJZM16qi5w8O2MvEztw/vYeH+Z5bFsKNZ1DwpK7dTqtuHnlyWPpF4+hf6Dpp0dRtonFqOlr2xfk97Un+aA9CAAAAAAAAAAAAAAAAAAAAAAAAAAAAAAAAAAAAAAAAAAAAAAAAAAAAAAAAAAAAAAAAAAAAAAAAAAAAAAAAAAAAAAAAAAAAAAAAAAAAAAAACM5qEJTfaKyzh/wBrOn/4bv8AQTemscMsvUd4HB/tZ07/AA3f6B/a3p/+G7/QPKN/pz+lvW9Tt0+plVXpfFUUm5eIo+r/AJCzrOn02kqu1b8JzbWxPc8p/D5HOjrquo2XX0Kah295Y52s4PW9RC7UwhDOad0ZZWOdzMXLTvx8Eyslez6f1fSdRnOGmnKUoLLzFovngvs71OjpmounqFNqcUltWWd/+1vTv8N/+j/csy67Y5eDLHLWMd4HB/tZ07/Dd/oH9rOn/wCG/wD0f7mvKOf6c/p3gcH+1nT/APDf/o/3H9rOn/4bv9H+48ofpz+ndMnB/tZ0/wDw3f6P9y10/ruk6hqPBoVinjPvRxwPKVm8Wcm7HQl/Hh/lf6o2GuX8eH+V/qjYVgAAAAAAAAAAAAADVZYor1ZmyeEV5ScuWYzy0MTbcsvzImWYZx9ssx75NilwQimbEYyaxaNLpYaZXKGZK62Vkt3q+6Kml6NVp7qpePdZXRnwaptba8+mFl92uTpS+68Pbx3fZfE4cI3+2T0vtl8I+Epzsta9/ElmUHnjjPyyuCSVteq6RRVVo64znjSNuDb5eU00/wASH7F0sY6HbKSnoliueVnGMNPj6lLTSv1N9WneovjprHZZXPc1OUFtS97v5tr6DU6nVT+z1dlVrWoVqr3rhyxNr80uTUlFt9K08NNpqFuXs84zjPjc2s5bfnnLyQ0/Sa6L6Zu+6yuhydNU2tsG00+Us8JvGXwc7UdQv1OquvotlHT10wnGKfDxKLk39G0b+m6rUarqEKZWy2ytncsPvVte1fLLOmONpt6CmKcnIskYRUY4JHdhCf8AEh9SZCf8SH1JgAABXu0ld+p0983JT07k4YfHKwyvremQ1d6vjfdp7lB1udUknKOe3mY6soqmNt2otrqgnmFTcZWSf3Umuc/D5HI1Wp6hpEoW32Sslpa04xxmMnYotr48sDtUdL02ntrnVGUVXR7PGOeFDOfx4I6fpGmorjBbpwWnWnxJ5zDPn+JVosnVouo1t3Qtpg5bbLN7hmPDUvNcZ+eTm6fW6vUfszTPUWKdbcNRJPmTcXtz+GQO5oOkabQOrwt78KnwYbnnEc5/58jT+w6IKPs+o1FEo70pVyX3ZSy48rGE3x5nIr6lqrdsfGmvGrhp1h9rU47n8/ef4HrQNOk09ej01enpWK647YpvsjcAAITrhPG+Klte5Z8n6kwAAAAAAAAAAAAAAAAAAAAAAAAAAAAAAAAAAAAAAAAAAAAAAAAAAAAAAAAAAAAAAAAAAAAAAAAAAAAAAAAAAAAAAAAAAAAAAAAAAAAAAAAAAAAAAMcHnerddh07Wy0y0cJ4Sluyl/I9E+EeI6poYTqv1dltk7Vz70ljy4+mTOV6ej8fHHLL+3p6Lo/UKOq6aVkaY1zg8SjjsU3XXhe5DOF5L/tOf9mtXHQaW6VibVryseSSf9Dj6WxS1++VrjGMnJNywm0+zz9ODHl09GPDfLLXp63WxjHW3KKS4Xb/ACs899oUlbp+F9yX/wC7OtVqpaud1rcZeWYv/tZzOsVT1UoShhKlST3d/vN8C3cXilxym1j7GRjLV6nck1sXf5nXvqr9ol7kfv8Ap8Tz/RdPnTyujqLaZOW1+HNLKWPh8WU9XfHVdTclbLw5yinLLXlhvkb1GsuO58lsr3ujqr9jpbhH7kfL4GKrtJbfKmCi5w7rZ2KPQte9SnTvhKNcFja02XNNXCOv1MoxiniPKXJ0nbw5S42ypU3aS62dVai5w7rZ2FF2kvsnCtRcofeWzsY0tUI6zVOMIp7lyl8ENJXXHU6txhFPellLH92JUumaLtJqJTjUotw7+5jBnTajTXuSoabjw/dxghoaq4XavbCK/e44WONsRoK64PUOMIx/etcLHHBIl0sy/jw/yv8AVGw1y/jw/wAr/VGwrFAAAAAAAAAAAIzkoptkjRbByx5pEo0ynvll8eiMN4NjrkuWuPguxqeV3OGWNSiHmMgjLZFpRy2jKknzk08MyZuO2pk2ySlFxkk4yTTXk0znPo2knVKEpXOLjsX71+7FPO1PyXCLkm3xl4NalLmLljBZjV82m3ptLrhm69yg24T8R7o5XKz6NLsTq0tHs9dCWK6pRlFZfdPPc2Ot44lnPrwQrbVvhy5w85NzCs3O7Yq6TpEpVwrxW4Srwm+U22/zZa03TNNproW1QanClURec+6nwb6I4gbTv6aAABCX8SH1JkJ/xIfUmAAAFTWaCnWSqla7FKptwcJuOH9DE+m6axPxIym3X4TcpttxTz39c+ZcAFSrQUVU3V+/LxliyU5OUpcY7v4GIdM0kLFONeJKUZZz3cY7V+RcAFGPStHCUHGr+HdK+PL4m+7/ADLwAAAAAAAAAAAAAAAAAAAAAAAAAAAAAAAAAAAAAAAAAAAAAAAAAAAAAAAAAAAAAAAAAAAAAAAAAAAAAAAAAAAAAAAAAAAAAAAAAAAAAAAAAAAAAAAAAAAADyl/2b19tln/AK1eHJt7W3hLPbB6sEslbw5MsPTx39kNX2Wpq/BmP7H6r/qavwZ7IE8I6/yuT7ePj9kdZHO3V1pfDJh/ZDVt59rqee/DPYgeEP5XJ9vIw+y2vrjthroRXfCbS/52Nf8AY/Vf9TT+DPZAeEX+Vyfbg9C6LqOlWXSlZXZ4iS4ysYz/AFOpXVdHUW2Yh7+Mcvy+haBdaccs7ld1VrquhddPEMWNNcv0x6Cqq6Ft02oPxJJ/efol6fAtArO1Wmq6qd0moPxJ7ly+OEvT4Ciq6p2ZUHvm5d3/AELQBtqhCW/fNrOMJLyNoAQAAAAAAAAAAAAAYwV7a/THqWTDSfclmxSXHxT4Dj+BZnWu6NU00msYaOOWFnpNNXmEs9gTgljJi3SSdsOPHDIKKly1nCNrT5b7GIpzWFhL4eZrCbWwikuUml5JiurdLKXGcv4mVByfH4lmEdqwd5F6ZSwjIBQAAEZLM4v0OFTrZVT1upus1diotmlDGK2k8JJ47r5nfKktBRLS36d7tl8pSlzzlvnAGi7quzUvT16eVlnjeEkpJJ+5uz8jXX1lzscXpJqL8XY9ye5wfK+Bvo6XVTarXZdZarPEcpy5b27fL4Ebej6a2rw5b9q8TtLH337wFZdfg6FNUpy8V1v95HblRUvvdnnPB2IS3wjLDWVnDOb+xKdlkfaNR+8lmb3Ln3cNdsdkv5YOjVXGmqFcOIwior5ICYAAAAAAAAAAAAAAAAAAAAAAAAAAAAAAAAAAAAAAAAAAAAAAAAAAAAAAAAAAAAAAAAAAAAAAAAAAAAAAAAAAAAAAAAAAAAAAAAAAAAAAAAAAAAAAAAAAAAAAAAAAAAAAAAAAAAAAAAAAAAAAAAAAAAAAAAAAAAARlBSRIAVZ14T8/Tg1p88FySyitZFKWG0s+eOTnljKjCxJcvjGXj0JxTn2TUf1IR95qPk+yLUFhFwx0pGKSJAGwAAAAADmUdUuv1F0IaGfg02Srld4kcZj3eO50zjdM6c4Xa6+x3QnZqLHCLslscX2e3sBYr6rXZR0+1VzS1zSgnj3cxcufwNGj677Q9O7NHbTXqW1TY5Rak1zh45XZlLQVaqf7J0k9JdU9C27rJrEeISitr88t5NfTulajTLpVs43ya8SNlc22qm08NLy54+oHT0XXtPrdLo76oT/APU2ura3zBpN8/h+Zuo6rVd1e/p0YSU6YqW99pdspfLK/E4ek6Vq9NPo1kKZKC2vUw84TjCSUvrnH0Rs0vTuoUXaPqM5OU53znbR4aThGzvznPHu/gB1NF1d6u2rGjtjRc5Kq7Kalj1XddvM6h5zp9V9fU6Xp9LqNIpSm9XU3mnzw4+WW8dviejAAAAAAAAAAAAAAAAAAAAAAAAAAAAAAAAAAAAAAAAAAAAAAAAAAAAAAAAAAAAAAAAAAAAAAAAAAAAAAAAAAAAAAAAAAAAAAAAAAAAAAAAAAAAAAAAAAAAAAAAAAAAAAAAAAAAAAAAAAAAAAAAAAAAAAAAAAAAAAMS7FOS95uTfL49S41ngj4azkzZujVTXzuax6L0LABoAAAAAAAAClX1GiyGqmlNR0snGeYvOUs8LzLpy6o6nS6jXTjppWq63fDEku0IrH4poBLrVVcZ+Pp7qpx2e44pvEnhPh4Xn39DbX1FW6jw4UXOve61cktu5d/j5NZ7HPWl1eo0Oo8XTWR1ds65TlKUdrSkntWG+Ev5vzGm6ddRrK1CiUZw1ErJajfxKt5e3Gc+fbHlkC/Lq2nhqNZTJSUtJBWT47prPBqj17SvTq5xsjF+Fw0s+/wBv5/gVdZ0rUX9Tsugkq7bYxs5717Yt/nFfiaX0bVTjpIOCUVpNlqz2sSaj8/vMDvabUR1HiuCaVdjry/Nrubyl0ei3T9NqhqElc05Wc595vL/Uu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BALDA4MChAODQ4SERATGCgaGBYWGDEjJR0oOjM9PDkzODdASFxOQERXRTc4UG1RV19iZ2hnPk1xeXBkeFxlZ2P/2wBDARESEhgVGC8aGi9jQjhCY2NjY2NjY2NjY2NjY2NjY2NjY2NjY2NjY2NjY2NjY2NjY2NjY2NjY2NjY2NjY2NjY2P/wAARCALEBDUDASIAAhEBAxEB/8QAGwABAAIDAQEAAAAAAAAAAAAAAAIEAQMFBgf/xABFEAACAgEDAgMFBQUHAwMEAgMAAQIDEQQSIQUxE0FRFCJhcYEGMpGhsRUjM8HRFkJScpLh8FRi8SQ0QyVTdLI1NoKTov/EABkBAQEBAQEBAAAAAAAAAAAAAAABAgMEBf/EACYRAQEAAgICAgICAwEBAAAAAAABAhEDIRIxQVEEExQiMoHwBXH/2gAMAwEAAhEDEQA/APfgGnVamrSUSuvmoQistsEm24HE0v2n0Op1Cp9+tyeIymsJnQ1/UNJ0+lW6u+NUZPCz3b9EvMS7aywyx9rYK2h12m6hp1fpLo3V5xmPk/THkWQyABvCAAr06yi/S+1V2KVOG9+GuF3/AEJ6a+rU6eF9E1OuxboyXmgNoNGq1VGkhGeosVcZzUIt+cm8JG8ADStTVLVS0ymvGjBTccdk+36G4ADVZfVXbXXOyMZ2NqEW+ZY5eBqb6tNp533zUK61ulJ+SA2gjCcbK4zg8xkk0/gar9VTppUxusUHdPw4Z/vSxnH5AbwAAAAAAAAAAAAAAAAAAAAAAAAAABW6hqlotFbqHHd4azjOMmm/qEatS6VFSSrjPdvS7ywBfBQs6rpo6yOnVsJcTdjUv4e3nn8TbHqOjlKuMdTU3Z9xKX3vIC0DmVdXqnTp5S2wnfY4qEppNJSaz+X5m2HVtDOEp+0QjGM3W3J495eQF4FOPUNNGMXbbXU5TlGKc1y08f0/E216vT23zpruhK2H3oJ8oDeAAAAAAAAAc7T9Uru1mrolHw46flWN8TS+8/o1gDogqR6lopOtR1VTdjxBKX3vIS6noYKblqqkoS2y95cP0/IC2CutbpvGjT49fiTWYx3cvzLAAAAAAAAAAAAAAAAAAAAAAAAAAAAAAAAAAAAAAAAAAAAAAAAAAAAAAAAAAAAAAAAAAAAAAAAAAAAAAAAAAAAAAAAAAAAAAAAAAAAAAAAAA4v2p0t2q6XiiLk4TU3Fd2ln+p2h3F7axy8ctvmOl0l+q1EaaYSc2/Tt8X6YPW9apu0/Uul9Q9ns1NGmU42RrjuknJcSS+h31CKeUkSM446debmvLZ08f1Ky/VaKEq+k36aq7Uyb2qSlJbeJzhDD5ZzIvUpaDT9Rh1CbWis3V179+5WNRbWc9sY+h9DNT09L1K1Lrj4yjsU8c7e+DTg8Hr6+syq08bKNZ7XVp6mrI75bnn3vuvanjvnOTp0V6hdcteqo6jPUvU5qsrk1UqccZzxj4d8nrgB4GOl170eljr6OoWV+zWxhCrdujc5yw5Lj+61hs06qjqS0ekrq0usrto0tWyUFY8yT95YTwmvPOWfRAB4TXaXV3a+fj6fW26r9oVzhNKTqVKax8OPPjJY6JR1SPX4y1L1EZqy13Nwm4Sjzt5csY7Ywj2YA8n9oqOoWavqPs0NTtlpqVB155as97GPPHp5FXXaDWULqOnoetWmV1Mq2t9ieYvf55az3w8/A9sAPDUabUyl0XUarRar9zbbHEXNvDXuPl5im/XyXPBVq0/UrY63/ANNq4xu0VsZ1yjY14meFmXDePNYPoYA8Jq6+ovqdDq0+rrlTOhKUVNqUElu7Pal3TWOTNek1kup6Wd2m109ZXrpTtm9zqcOduH2XD7+XJ7oAeM+zUNfHrkbbadVVVZTNWRsVjSnuWMuTw38Vg9mAAAAAAAAAAAAAAAAAAAAAAAAABU6rppazpt+nht3WRwt3Yo6no68ectLXTVCUK44S28qxS8vgdDX6n2PRWX7N7iuI5xlt4S/FleGtu0+9dRjCCTioTqTam35Jd8rAHPl0jWSrVO2lQrhfCM9zzLf24xwb7+lXT1inHbKqaqUl4jSjseey7/DsXf2po81Lx8+Lja1F45eFnjjnjkjLq+iipvxW1GTg2oN8rOV25xhgcxdE1MVGL2TU47JrxGlH95KSeEufvfAtU9P1Eb6t8a/Dq1U7k88tSUvLHdNlufVNHCyMHcm5JNNJtYfK5+PPBur1VNrSqsUm61YkvOL7MDkx6XqqbJyhGi3xVZBqxvEU7HJPGOeH2+BPSaDWV9WjqbvD2JWRe2T7Saaajjjtz375MaLrvj0aay2uNTm5+Kn/AHFGO5P5NY/Ev29S0lKzO3yj2Tf3vu/jgC4Ci+raJQhN3e7Zlp7Xwk8Nv0w+OTZVrtPdqJUVWZnHOVteOHh4eMPDAtAAAAAIy3bW44zjg4P7Cvrog67nO6dVldqnNuOZptuPHHvYOxqdbpdJtWp1FVO/iO+SWTYrq5WSrjZFzjFSlFPlJ9n+TA42t6ZrLJVRq8J1whXxv28xkm08LlehmzpmrWjjVV4eXdbOfvbcqTk1h4b8+e3B0LeqaCmMJW6yiEbFug5TWJL1XqSl1HRQtrrlqqY2WJOEXNZkn2x8wOZpemayq/SyargoRgrHGbaltjjtjv6NeXqd0qftHRe1eze10+Pnb4e9bs+mC2AAAAAAAAAAAAAAAAAAAAAAAAAAAAAAAAAAAAAAAAAAAAAAAAAAAAAAAAAAAAAAAAAAAAAAAAAAAAAAAAAAAAAAAAAAAAAAAAAAAAAAAAAAKPV7LK9BOVWU84bXkgLinGTwpJteSZI8fprLK9RCVTe7OMevwL32hl43Vel6LU2yq0V7sdmJuG+SXuxbX14A9EDyctdX03RrT9I17vctTKtK2LtccLLjHt2+LxyzVR9o+o6uvSKuejonbpZ3SlZFtZjJrCWV3wB7EHi9T9rNb7NRqKFUkqq7LanW3jc/OWUkmu3D+J0KOs6zUdQu/faOnTV6p6bwbW1ZLC7p57vyWAPSA8PpOsayzplOl086NOvZLb5ztcnuxNrbF549e7Ir7Ra3Q9L0a0867VVpqZ2xnByk93HvSykuO3cD3QPFdV6rrdXN4uqpoq6lXQqllWPDWW3nz9MFvpP2h12u6pXCyiC011lkElHDht7c557c8LAHqgeX+0XX9X03WThpHVONEYStg62370scyysfRMpVdW1uh1nULoXVWUrqKrdE8ubUsL3fT5Y9QPag8c/tFq7ddOnNVulujeoyjCUcbIt8PPPx4XwNcftBrNHT0nT1y0yjrKK2pTcn4Lyk3LLy088dvmB7UHlL/tDrq9TdbH2f2ejVrSuhp+JPlJy7/HOMeR0OtdR1Wn6ho9FpZ0Uu+M5ytuTcUort5c8gdsHz/p/2g6hpumaSjTxU5qmd8p2Jz34skku6wviet1r1Gs6G503S0ls6lOUksuKxlpf1A6YPBuyV/TOhUai+yFE9JbZKSscd04xysvPOOSrdrtVfpHqdRqbYajTaKizT4sa3SlLDePPKx3A+jA8t9t/aJ6DQQ09k67Z38bW1yoN4/I4Nep1XW9drdTC22EdRo7JUxUmsOG34+bTA+jg+bW9Z1so2dZjOzwdXCWjhBN8T2Rw/9W4+gdPoel6fp6JScpV1xi23ltpAWQAAAAAAAAAAAAAAAVtfpvbNFZRv2Oa4l3w85X5lKei19s4323VeNVNShWk/DWE0/jl5/JHR1N9Wl08775qFVazKT8kVquraK6G6F3G6MPeg48yeEuUBzZ9E1TjXFaiuUYOM8NNJT3uTwk+z7c8osXdK1EtHCiF8EvEslNPKUlJtrtzxnt5l7WdQ02hUHqrdniPEPdcm8fBGi7rfTqI1ytvcFYk4Zrlzl/L4dgK+j6XqtNKCV1Lrar8T3MtuMdvGfVJfI2dF0ctNXqXNSW6xxr3LDVabUV8uW/qbLOt9Op8PxNRt3w8RZhL7vbL447eZs1PVdDpVW7tTFKyO+OE5Zj/i48vj2A576A3HTJXJOuiVNmFxLMWk/plk6ek6l2xsvtqzGVLxBPGIZ9fXJ0o6zTy1EaI3Qds6/EjFPlx7ZNF3V9DVRVdLULZbl1uKbcku7wlngCjZ0OyUnKNlct/iKaluxiU3Ly7tZfDLOk6dbp+oTv3wVUt3uQz7zbTTa7JrHdd/M3X9Y0GnVTs1McXQc4OKct0V5rHzIXdb6dR4bs1KxYk4OMZSUs9sNIDog51nWun1SjGd7UpwU1HZJva/Ptx2Z0E00mvMDIAA4dns/wDaDW+2bdnscdu/ttzLfj8slPSK99Ts/Zcqo0+w0Y9pjJvb7+PPueg1Wh0us2+06eq7ZzHfFPBsVNcbJWKuKlKKi2ly0uy/NgeQ6V4zt6V4MtPGX7PefHTaxvXbHmXOouvT6jX6iLo1WnbrWq081tnHhbXF/g0vXODsW6LpdtELLaNLOmtYjKUYuMVny+ot0vTVdXK6nTKyuK2OSWUl2x8gKHRo3vqnUpRjR4Htcstp+JnZH6en5neNEHp65T2OuDlP38NLMml3+PY3gAAAAAAAAAAAAAAAAAAAAAAAAAAAAAAAAAAAAAAAAAAAAAAAAAAAAAAAAAAAAAAAAAAAAAAAAAAAAAAAAAAAAAAAAAAAAAAAAAAAAAAAADEoqUWpJNPujIArU6HTU2eJXTGMvXvglq9Hp9ZS6tVTC6t/3ZxyjeAKUuk9Plpq9PLRUOmt7oQ2LEWVLfs50+3WVXT09bprqlWqNi2LMt2fmdgAUbukdOvnGd2ionKMVBOVafHkib6bofbFq3pKfaF2s2c9sfoWwBRn0jp1lddc9FRKFTeyLrTUc+hifRum2ODs0Onk4RUI5rXEV5F8AUp9J6fZqPaJ6OiV2U97gs8duSVXTdFTq5aqrS1QvlndYorc8/EtgCnqel6DV3eNqNHTbZjbunBN49DC6T0/2lan2Kjx1LcrNizn1z6l0AUY9I6dC6VsdFQrJNty2LLzw/1Zn9ldP2Sg9HQ4yioNeGuYrsvki6AKf7M0L1cdU9JS9RHGLNi3I2avRaXWxjHVaeu6MHmKnHOGWABQn0fpttVddmholCrOyPhrEcvPBdcYuGxpbcYx8CQAp29L0N+mr01ukpnTV9yDgsR+Rm3puiutqst0tM508VylBPYvgWwBqtopudbtrjN1y3R3LO147/maqen6OhxdOmqrcIuMdsUsJvLX4loAVF03RLTw060lKprlvjDYsRffKXqWwAAAAAAAAAAAAAAAAAOV9p//AOua/nH7llDWamL6ZRK3qGn1OzV0uU4YioLcu/Lwehs2bH4m3Z57uxpUNGq3iNGx9+FgDj9Y1dVut6Xbptfp6oqyxeM3GcYvY+O6N3V7Fb07QyV0Lk9XT+8h2l765R1HRp1BRdVSjnhOKxkko1RSrSglF8R7YA4PVVrH1256KdUZrp+X4sHLK3v0K/S79JorN99ka6LOnUup2tcxW7cs9s8rOD1HuOWfdcnxnz+RGVFM1FSqhJQfupxXHyA8hpdPfXPQ3wjL2nSdPhZGD4clveYY/wArx8zd0HUU0T6ffqZxqqs0DUJzeFlTy1n1xg9btju3YWcYyQnRVOChOqEortFxTS+gHkenw1nj9O9jlXXOWn1EoeLBtbHYnHjK8mvoW9PtXQOi7E1nVVt55w8vP55PS7I7lLCylhMwq4JJKMUk8rjzA4Gqu8H7VWN66nSRemr3eKk963y4y2j0KaaTTyma7KKrHusqhN+sopmxLC4AyAABQ6o9Q6YVaeqc42S22ShJKUY+eMvu+3wL4A81CuN32P8AAlU64Oahh47eLjyKirt12onO1NWR0tlCz5yr25f+r9D122O3btWPTA2xTztXHwA8r02ctT1PTTae3WT9refLapJfrA9YQjGGIuMUsLjCJgAAAAAAAAAAAAAAAAAAAAAAAAAAAAAAAAAAAAAAAAAAAAAAAAAAAAAAAAAAAAAAAAAAAAAAAAAAAAAAAAAAAAAAAAAAAAAAAAAAAAAAAAAAAAAAAAAAAAAAAAAAAAAAAAAAAAAAAhKW0l6Ewalcs4NieUJRkAFAAAAAAAAAAAAABrvrquqlC6EbK8cxksr8Dy9Wng69DKmjT79Qrb3XattfOMeXdLC7ep6trKNNmk09tUarKK5Vx+7FxTS+QHntVCV/2b6ZGqUnNWQcW++6Kk19OOCt4/jW6zqrTS21aiKflCE2vzSf4nrfDrzCDhH3OYrHb5GPZ6drj4UMOOxrasNeny5A890KMpdShTNt+FGWpefWxR/nvPTGuNVcJucYRUsJNpc4RsAAAAAAAAAAAAAABiX3X8jJiX3X8gMV/wAOHyRIjX/Dh8kSAAAAAAAAAAAAAAAAAAAAAAAAAAAAAAAAAAAAAAAAAAAAAAAAAAAAAAAAAAAAAAAAAAAAAAAAAAAAAAAAAAAAAAAAAAAAAAAAAAAAAAAAAAAAAAAAAAAAAAAAAAAAAAMN4CkmRtjui16mqOYru21+P1M267XW1gGmNmfPgyrPXAmUpptHBplP0NVltiwopY+JLnCRZlNLzK85pywmaZNzllv6IKeznGc/kc8899RqRtkscrub6n7uH3KsrU0ljGTbW8NfHyLxZfCWLIAOzIAAAAAAAAAAAAAA1SugpRjlZl2+hsi8oCP/AMy/ysmQ/wDmX+VkwAOV1qdkZaOEPHana1KNE9spLZJ4zlfD8CppesXVaJbq3dKmt2XSnPEorc0l8ZLDz27AegBzKOqO3qj0briliTjKM89mu/ku+cZKumss9r110o6y102z2pWe48JYiln+QHdBxqusXXRpjTRVKy2bgsW8LEdzzxnjthojX1/xbK4w0+U9niJyblFyeMJYw8Yy3wB2wcS3rV1eh9qlpq4xk57U7eWo5zxju8cLn6Gx9Yn7QktOnQp1wc3PnM0mnjHxQHXByI9Vvlo/aXpYQrnGMq5StSTTeOeMp+fHfsXenav27RV6jZs35WM5xh4/kBaAAAxL7r+RkxL7r+QGK/4cPkiRGv8Ahw+SKPV7LI0U11zlX418K5Sj3Sb5x+AHQByHfbobHpqZrVzlKUoKyzmEVFNpvD83x8zX+3LbJRen0qlXKVcE52bXmaTXl5ZA7YOL+2r5V5hpIuUK52WJ2YwoS2tLj4fA0x6zOqd21eLKy2TgpyxiKhF47PnnhfED0AOPLrijbKEtNJbafaHmXavb3+eeMG+jqMpQ1PtNKrnRWrWoy3Zi033x8GB0QeefVtTTqp2aipRU6avDr8RuOZSly3jyxz37HX0Gpes0qtdeyWXFrusp4yuFlAWgAAAAAAAAAAAAAAAAAAAAAAAAAAAAAAAAAAAAAAAAAAAAAAAAAAAAAAAAAAAAAAAAAAAAAAAAAAAAAAAAAAAAAAAAAAAAAAAAAAAAAAAAAAAAAAAAAANVsVjK9DaRmuCX0KVeXujjC8jZF7fd747mI5ecJrD5QknnKWPU8l3t0TznzIyTfZGHNLCXcOUvLGDKb0hJbfqRS75WWSby++WjGM9zpIzc0oRTWX5G6mPvyzyzRHhrHZFqiOI8+Z145o3ttAB1QAAAAAAAAAAAq6y9U1PH3nxE3Wy2QbRyNVKU7N8nlYwl5IbYzy01VzcLYyk21F5wdnTz3QT9V2Zw2jsaOanCLXZhnjqx/wDMv8rJkP8A5l/lZMOqtq9HXrFX4jnF1y3RlCTi08NfzK76No3GEVGajFOLSm/fTeWpevPPPqzogCjT0vTUapaivxFOLk0t72rdy1j58j9l0eLbNTuxa25wVstrz34LwA5NnRa5XUyrttio2Oc5b3vk9m1cm+HSdLXKt1xnFQUVtU2lLbyty88G/XaqGh0dupszsqi5NLu/gc23rV+lpvlrNC6511K2MY2blJOWMZxw1nsBas6RpLKa62pqNakltm1xL7yfwJw6ZpoRUVGTxKEsuWcuPC/Q1a7qi0d8q3Vv26azUZz/AIccfmaZdW1VOgWq1GihCM9iqjG5Pc5NJZeFjuBmnolcbLvEb8PdF0bZvdWlzhPy5fkdDR6WvR0KmndsTbW6Tb5eTn3dV1dFUVZoMaiV8aYx8T3JZWU1LH07HR00750qWoqjVZ5xjPcl9cIDcAABiX3X8jJiX3X8gMV/w4fJFXqj0y0bWs3eG5JLanu3ZW3GOc5wWq/4cPkij1mu27SVxoyp+PW8qOdqUlzj4AadNodBrNPvpna2py3Wb5Rnl8NN9+yS59DfPp+jpg57NkISjZhN4Wxcfkjj9U0t+leKvaLbZbrnbFS5k2u0Y4WcLzeMepsts1Nlk6VDUN+NfJ+7LbscJbfLHfHHqBcXSNPqbYXQnNaedUltjJpy3S3PPweexnVaXp1V1VVspU26iyXhuEnFt7UmuOywkijpq9TG+hSjer1OrZxLYqlBbvh3zx3zg29V02t1ervvojBLTQj4alF7pST3vb88JAWoaLp92ptqjXKVlTxN+9jDjjbn5NcFrTdPo08LIxUp+KlGbsk5Nrslz5HGlQ433XTqvWnt1Slao7suPhrHC5wpPnBrWn1sqZ2W+0+LVTU6veknnfLPC4b24z+YHWh0bSRUl+9bajFSdjbiovMcPyxkuaeiGmqVcHJpNvMnltvvlnnpx1St1ShHUyy25yxKMlHxFlY5Te3OHF9vI63R1JU3cWKnxX4KszlR49ee+QOiAAAAAAAAAAAAAAAAAAAAAAAAAAAAAAAAAAAAAAAAAAAAAAAAAAAAAAAAAAAAAAAAAAAAAAAAAAAAAAAAAAAAAAAAAAAAAAAAAAAAAAACMpKK5IK1C5ZRpx8jnllZVWPEXqiErorjPJoaIPuZ/Ztm9N0bm5c4SLEJbo5KK7r5lmqaSaeO5vDLcJW8GE8mTahiXbkw5JGqVqecdl+ZLZBGahl+9yGk0mnk0yXZ89ySk+G84yefLLyb0k4xlh8cBrHcPjsYlLj4nOJag1hsGG/Uyux0cvkXD/ItUvj5FVm+qSXOeGdOOtRYBjcsEXNI6W6VMZNMrPQjvfn+Rn9mJpulLCNXiv0MOTffjzWGYwc8uX6XSTseeeCcbPU1OKMPOW08N+XYmPJfk0sOaQ3orYlnPOSM0/M1+1KndYpLauf5FS2OU0bVyJxJ5dueU25slh4L3T54i457P/n6Fe+OJZ9RprFXY9zwmvzO0c8Lquwn++X+Vmwpaa6MpLE9+FjPn3LqeUV6PYAAABX1d8tPUnXVK6cpKMYR9fi/JAaes6Seu6VqdNU0rJx93PZvOV+hzOo/tHqvTtXR7FOmuVKioTcd057ucPL4wvqXP2tZKqUq9FZKde/xVuSjDa+eezf/ADglHqlstRpoLRt1ah5hZ4i+7jLbXf8A8gc7WdEVWqtlodO1CzQ3VN7s5k8bVyZ0unlX0mWnq6NPLjDxa7pRatxxJL3nz6ZwjprqM/a4VWaacK7JuuFjfdrPl6PD5NdnW6a7OoQlXJPRRUn/AN+VlY/QDlx6ZqL6Y0ui6OkWshOum2zM64KL3c5zjPZZPSUUw09Uaq01CK4WW/1OYuvVeHGcqZrdOuCWecTWU/p/Iv6TUrVVynGLilZKCz54eM/kBYAAAxL7r+RkxL7r+QGK/wCHD5IkRr/hw+SOb16yyGkpqrnKv2jUV1SnB4ai3zh+Xp9QOoDzfUa7Ol1r2fUW21vV0ONKm5Tim+Y5bzz6P4lXqWv1FsuqvZqtPspoxXJqMlmx5xh8Z7dwPXA87qNNZ7BU9Lptcq/GzfRO5+LOOH2e71w8ZWSpbbXZLptdVuu1FErLlKuMpRsWFxB8pva/V9gPWg06aCr09cIKcYpcKbbkvm2bgAAAAAAAAAAAAAAAAAAAAAAAAAAAAAAAAAAAAAAAAAAAAAAAAAAAAAAAAAAAAAAAAAAAAAAAAAAAAAAAAAAAAAAAAAAAAAAAAAAAAAAAAABiXYDVOa7YNT2t5Sa4Mz+9z58mGefLO+lYbIPkyzBmMVgym08ruAa9Mtsbdq+JlXtrLxk0iKy+exfOtS7ScpSeHlt8k1HhZRlRSXyNc7scRWTlbcnTqJyajHlGqUt2MLCRiUnJ5kuEYT47lxxZuX02OXu9u3BFZbDWYpLz5MNNdnhGtM2nDzjnDMkE8diUe3ITaUVyTj7vY1pPhpP8CaUvNfkS7+Go2NtcLu16mDDWHlryMp5ZnK2tnxIoz58BcGT0y+wA8wrL7EckiL44SEUUvXDMTS+ZnC7tmZZcfXk1Ga1PHkYb45fz+AfdmrUwdunsri8OSwm+2f8AnBuTdc2m2ddkG65xm499rzgrvsatNp7KLJStWzCwkmm3yuP6/AtUxVs+YpJd8eZ6JNOWU3W3SRT2yjKSku69fLB1q87VkqUVxWMYyvJYx6lxYK7SajIAChU6k9WtJJaGClc2ksvG1ebLYA4Vui1MunrSrQwlU4yThK73lPPEm/P1ZvdOq01sdS4K90aTYlHvOeecfgjrADjrS6u3qlF9tMISqnJu5Szug00o49eVz8DRquj6i/X2XRcVCy1uab5lHbHC/wBUV9Gd8Aeds6LqZyqxtSjo1W1n/wCVJqL/ADZ1+maeel6dRTbh2Rj77X+Lu/zLNbcoJvuyQAAADEvuv5GTEvuv5AYr/hw+SNGt0dWu00qLdyTakpReHFp5TTN9f8OHyRV6lrY6DSu2Tjuk1CCk8Jt+r9PMDRHotOM2XXW2yuhdK2clubj91cLGCWs6RRrJ6iU52RlqIQhJxfZRbaa+rK3SbbdZ0u+uOu33K2yPjLnHPDX07Fd/+y1uoV+qlpaudO/GknN4w+c8pvj8QL8uk764qzXaqdlc99drcd0HjHGI4w89mZ0/R6KLKbVO2dlU5z3Sl9+U/vN8HK1j1Wgou8S3V2WUUxdM4tuLks7t3l39fI3dR1N9mtvilqFXp6I2Zpmo7c5bePN8cJ+jA9CDz0tRbOm/qEdRZuq1MYQhuxBwzFY2/HPf4o2dT19uh63Cx2S9mWnanDPG5uWH/wD84+oHdB5GvU6+GjhXPU2O/UKylPOds1YsP6Jv8Ds9D1NmsjffOcpRbhBJvhNQW782wOqAAAAAAAAAAAAAAAAAAAAAAAAAAAAAAAAAAAAAAAAAAAAAAAAAAAAAAAAAAAAAAAAAAAAAAAAAAAAAAAAAAAAAAAAAAAAAAAAAAAAAAADTZDz7mhvukW59inNYkzlyRLWGADDAAPIgGue54SeF3+ZsHD7hfTE7oqKiny3gJY7BRiSYXe2HhEJ4a4ePiZcknhshJ5ykWRm1sjNeG+cJf8wRc4+phZS8n6rBhxw16N8M1pndZWXnCbZOvnCfmzVJ84XEU+xui8LOOfN/zJVg+Xn8AmwDLSbk9q8s9wpYMwaaw18iLWHz3M6b2lnPmZRBrC4CkTRtPJlEY4wSRm9NTtkxl+ZkjLjsIrDfqZhLun2ZCUuCPZ5NyMXJKa5eFg02SwufI2yeYuX0ZTszZPZHjzz6I6YRzyqMaZXS3dk/zLVEK0nsSa7PGXn6/wBCVTjzGPO3jHo/+IaiuU60oS2v1TeH8Gd4SSRhqxSSjKMcvnCy3xx8CxRapL72ccZaxlnIVllTcYyaw8NJ8ZErrZd5yf5BP2O+pJmTiVaq9NQjLc2+N3J1arMxzJr5huZbbgRU16mdyDTIAAAACFP8KPyJkKf4UfkTAAAAYl91/IyYl91/IDFf8OHyRlrPcxX/AA4fJEgKNnTdNOM6v3kVZvbUZtZ3NZ7f8Qh0vTx00tPm2dUtvuzsbSSxjHp2Lb/jR/yv9UTAp6jpun1N3i2KeXjdFSajPHbK8zS+j0Tji6ds5PcpS3tbot52vHdLODpAClLpemlqPG2yXvKbgpPa2uza7eS/AnqdBptVNyuhvbUU8v0luX5loAU303SuVTcMuq13Q57Secv8zbpNJToqnVp4bYOTk18W8s3gAAAAAAAAAAAAAAAAAAAAAAAAAAAAAAAAAAAAAAAAAAAAAAAAAAAAAAAAAAAAAAAAAAAAAAAAAAAAAAAAAAAAAAAAAAAAAAAAAAAAAAAACM+EUpPMm35lu94i/kVDlmzQAGGQDzHmRYeYBnh9wMPtwRw+zJ8LsMcEVrceOAoJ8tE2YNbZ0i1gxucc4J8Mw48ZQlK198L6m5LhYNSfvYZtXYZJicZ5GeGGYI0ynxgypZW1v5P0MADLynzkwFJpd2iFm5puGE1+DLIlbIywyafZlR+Iot+aNlU5uGZcEuC45rOUMp8GmNuHh4ZPxEs45MeNjp5RiUXn0IymkuOfiHJt8vuap2KrMo4b+Pl8jeONc7lImm2n/PhMjGlRlKaeG159k+/c1w1HiXJLGMei9DXqLbJWSrbxBPCwscfH1O8moxbPbZG6FC2pucu7a7N/Mw9Zhe7B5+L7GPCpm9sJNNeeG8mzwoOCqk1lLz4ffuaO6o4beWZLHgVSy4Wfd757L68GyumpxcliSXm28f0DMxrXpqsyU3wl2+L/AKEdTbvmoxeYxXHl82bJ6lQsiq0nFd/LPwXoabLZXYUklh8YQW2SaiCnJJpNpPvzwzbXqba2sT3L0fKIxrck2uSMoNP4kY3Y6FfUItZlFrHfzSLVeohN7YyTa9GcVYVUm13aS+ffJPT2Oq1NYw2sv0RXTHPvt3UwUYav/wBQ6mlhLh+pchLKDrLtin+FH5EyFP8ACj8iYUAAAxL7r+RkxL7r+QGK/wCHD5IkRr/hw+SJAQf8aP8Alf6omQf8aP8Alf6omAAAAAAAAAAAAAAAAAAAAAAAAAAAAAAAAAAAAAAAAAAAAAAAAAAAAAAAAAAAAAAAAAAAAAAAAAAAAAAAAAAAAAAAAAAAAAAAAAAAAAAAAAAAAAAAABX1L91L1NBsveZpeiNZxy9s0ABlkyACKY+JFy9O5lZ9DDX1YiMKzlZNiZqccLnn4mVNZSLYS/bY0YYyCLUXHzTwyLb7GwjLHGSxKjs81ySXYymn2Ir74SJkXnv5EgRqo7ojKykmuRhP0NN22DUoyxJeWTUm2bdLBDc4Zk8bUm3n0KUr7G1hsTlOVaTf3n+C8vz/AENTDXtnyTt1EpvEOEYqusUlF+b8zfRRGEU3yzY4xznCz6i5T0SX2r2QsctyXPwMLUOL5eX2+RZzueEaXpk55z38hufKWX4aXKyb93LMqi2ccy4LkYqMUksYMtE818PtXq03hyUnltco2XxUVuxzjv8AU2h4lHDWeR5Na6058m9zceM+hF5k8tt+XJclp0+3BiVHosM3M45+Niok5PC5b7YN9svCqjUu7WZfj2M0QxbJPvj+ZGyuUrZZ5w2uTW5pfU6aox3cmyNeUuOGboU4WH3ZtUMJL0MXL6SY/aFdexYfOTFtSllp8+RuMx4bb8kc5lduvjLNKzqxBRlxhZfzKrXLSLt8W4Zzh+ZUSwdcbtxy6RSaw1xjzOrpLMwjzJ/Pu/ic6K3TS9Xgsze1RjBZ5WV6peRrbeF1NuhTL91H5E9yOTK+5cRe1L0RGvUWQbxJtP8AxPJdxu8k27IKVGsjJe9iLXcsK6LxhrnsG5ZW0xL7r+RhTRiU44eXjgKzX/Dh8kSNdcl4cPkjYBB/xo/5X+qJkH/Gj/lf6omAAAAAAAAAAAAAAAAAAAAAAAAAAAAAAAAAAAAAAAAAAAAAAAAAAAAAAAAAAAAAAAAAAAAAAAAAAAAAAAAAAAAAAAAAAAAAAAAAAAAAAAAAAMSkkBki5JGid/lHl+vkaZScnzyYucibW5WJJvsQ8eL4TK4MeabZseZmADNu0EB5AiAHmPILBDzAZAaNc44WY8v0NmeAiylm2quecp+XqT3c8oSri/gQ8OSy1Jt/E11We4O5J4bRJtS+RrVKlFyecs07nBvyS9TUm2LlZ7bZzUc4fJGvUcvd5djXFOcuPqycq8Lhl1GfKsvUNrth+RHxrPVEUlznDx6GHFpZa4NaieVSV8uecZNeNzbZJRy+EbI1ZzkdQ7qFNblP0838EWFXubbXy+XkSrr2V88NmzyOeWTpjj9sJYSD7BvCy+xByc3iKePMy2mklwjK7hJ4wiUYvJm1qRh8cmGm8YRKS5MZ4wgrDWODGOSSWTDTCaAMPuCoi4/vNy8lhkpLMn8wlnPrhiXfjszV/wAV1AAKLbMgZlxiPpyxGPm//LEvgDTVY4qLyynOb5x5ehcsgpxx5lS2pwb8zrhenHOXaNU5bsx4x8MlurMeZcylzllSiGZ4w2i9GPu884GdMJWVHK5IyrSWWkTj936BLL57efwOe+3SyVX8JzlxxFvv2JuhuOIt4XOfVm2XLT9PInX3x6ludiY4RWsrk28Sl7qSNElt5nJJLzb7/BfEv2R5z2yU9fpLNRTBVYzB/dzjOf58G8cj9fbFd844nCbcX5Zyl6rHqjoafVRsWO0vRnM0mjsppkrGlKTTwnnHD8/qTcZQkmlynlG9xLbhXXynbHH+F/yNhztPqsyjvwvL4eRfjLciusu4kAAoAAAAAAAAAAAAAAAAAAAAAAAAAAAAAAAAAAAAAAAAAAAAAAAAAAAAAAAAAAAAAAAAAAAAAAAAAAAAAAAAAAAAAAAAAAAAAAAAAAAAAFbUvsixJ4RTsk5Sb8l2MZ3USogA5MAAIABCdtdcoqc1FzeIp8OT9AslqYK/tMpxzVRZPE9r3Lbj1fPdCT1clbsVMWn+7cm2mvNtLHPyDXisA0OOpc54tgouGIrY21L1b9PgIx1ClXusrklF7/dacn5Nc9gmm9ArxnqoxrU665ScvecZNKK8nyufkHq4QjKV1dlSU9ico53Z7NY9QvjfhYMkFJNtJp47pc4ZJBGe/cj5/Azx5mJSUVkJ0xOSgnlpFZw8WfHKNsYOx7pfTJtUVFLHCNS6Y15Ne1QxhEJbn2SRukQkvTuWUuLRKDSy3yTjWnHL5JqGXl8kkvLHBdszEjBYXHJOMFu47sz24QXEW/N8L+Zje3WSQby+PkgMB98kKxJKXD7EoQWMdkiJOPKJVxiSaSMMzjgfAy2i+e4fCM4MNdsFZ0RXBmWe2DKwYll5C/CMeUYaZJdhJ+gTSKeHkzJds+rx8mYDk9uHjh5Ny9JtJR44JpLGX+fmQi0lxw/XyM73ypcGdLLGXlowo8mWzLfBntpBpbn6EJQUlzz8Sb57dhJpLCNS6Ys21QrjBtrzJhDBd7qSMR7L5El91kYr3c+RKPaXoX5UisyRsWE+DXHBtijnk1iw0m/lyZSwElltB8ktb0g0jTOOXlm5+eCD+JvGueU2qWQ2rjs2WdLqVxGb59X5kJw3YT7f+DVKmTa2rOTvMnHvG9OvGSkiRzqLpwbjY00l82XIWqSXxRvbtLttBjcjOQoAAAAAAAAAAAAAAAAAAAAAAAAAAAAAAAAAAAAAAAAAAAAAAAAAAAAAAAAAAAAAAAAAAAAAAAAAAAAAAAAAAAAAAAAAAAAAAAAAYl2A12zSWGVZPMm/U2WRbm2uTX5nDLLfTNABgymg12XV1ShGc0p2PEV5v5GuV8pzcNNsslCaVmXjYvP5/InTRGmLW6c25OWZvLT9E/T4BrWvaEPaLfDnL9wk3ur4k5enPl68E6tPVRBRhHOG2t2W0/N5ZtQYPLYkBkBkAAiAACxos0tclPY3VKbTlOviTx2y/MxO26jxJ2R31rGzw4tyw+HlfDvwWDKXDDUv2gsSzh5x3Sfb4MbFldzVPTNNy08o1WTknOW3O5emPl5k6rvF3ZhOtxk44ksN/H4obPGVsS7Iy2lwzDeDC97lkQeZLhYRhRSJrGGYwXaaYxz8BgyBtNMLl4XJJ9sLHBiPn5ZQx8OwaH6DAaJpcImyRFRbZOKwH3M8oztqQ8+BgduAZWj7GMehkw854RZTTC48jOE2/INMJvyRSHCQaz8Bh+Yl2wuCLpFpdyJJxwgkkucL5m4xYwksZa7GUspt+Zh8rC5S/MmuIi0kYi+F8sfmZaTCXOMEscmLWojt9Bs5yTXYw8DyXSKSXxIuJr12qhotHZqLPuwWfi/keE1nW9bq7nOV84RT4hB4S/Dv9Syu3HwXk7e9X3I/FE2k4LHn3PB6D7Q6vSXxlZY7aW/ereEkvhjsz3NFsbaYWweYTW6L9co058nFeO9sqL3YNy7kVh8oku5zt2zjBcZ+Zh8oylyzDDSLSSwQcXu4JuOVyYS2rhZNSsWbQcfex8H/ACM42rlLLJPCmufJ8fVGJRcpcJm0uKEa03wic44jhdvmTjFrGTMo+pnyspMelGdlsF7s2l+Jv0WplZujN5a8+xC+C5XqVqJeHqFl9+GejG7jju45aruLlAhU8xJm3YAAAAAAAAAAAAAAAAAAAAAAAAAAAAAAAAAAAAAAAAAAAAAAAAAAAAAAAAAAAAAAAAAAAAAAAAAAAAAAAAAAAAAAAAAAAAACNudjw8Eg1lYIKUu/PcZeOcNfHknbHDyQxk8+XVSsPa/Jr8yve52TenrdkN0c+NFLEfLHPmT1Fk4RSqjGdjxiLaXGVl/JCiiFFarrTxlt5bbbzy8sLrXacYKC7Yz3ysNv1MskspYXb0Dw+6wxtEcAy1j/AGMBBgGcccg0wA/gAgAAgZ4SMBcvC5Cw8jVdTCyULNqdleXBvOE8Y5x5fA3JY5kn/Uyve4x+Aal0rUW+J+6scfHhFOyMW2lnzWSwljg0X1yeJVzVclJZaim5R80ydF0b6o2wztlysrDXzQWz5bG/QwwAyJBctgymQYjy0iUnzldn3Xowly8eSZiPLw/PgozjcuO5JLGM+RrTafBuXbJitRhdx8zK47mH6mWtGMGfIw1yjINGCPCMvhmH8gaZSz3MJeS8gnxhEmklyBjz4MvOOTC9UYbeMBWJdjDXZPkyw20lnub+GPYlwSbw1nsYzxyYw2SL6ST5eTPCRhLKz5oljglWIt8cDBnCSMpYXPLIrjfamqdvRrNn9ySk/lnk8K1hLH4n1GcY2RcJrMZcNYPMa/7JKdrlo7owi+dk02l8ma29n4/NjjPHJ5T5rJ9D6PVOrpOlhYsSVayv5HN6Z9lq9PbG3V2K1xeVBLjP8z0GOfghtj8nkxz6jK47BZy8syhgy8sZWFyyvrNbp9FXvunjjhLlv8Dm/aHr9XSadkMWaqa92Ge3xZ4DW9R1evtdmpulNvy7R/A1Mft6ePhufd9PWa37UaibcNJXCpf4pyTf4f8Ak5Go6h1G3MrdRdh+jwvyPPk67Z1S3VzcH6p4NaezDDHH1HVet1Ox1q6bi3l88+XZ9/JcfI209U11DTr1dqS8nJtfg8lGnUwue23EJvtJdn8/6myScZOMlhp8p+RLuOkxxvuPR6L7WXwko6ypWxXDlH3Wvp/4PS6HqGm19PiaexTx3T4cfofN/mbNPqLdLcrqJuE4+aff4fIy48n42OU/r0+i2uLbbbRTnCW/Kw0nlPOEVemdZr6nQ4SxDUQXvR9V6o2y7npw9Pi8uNxz1Xa08sx/Pubypo3+7jyn7q5RbOjqAAAAAAAAAAAAAAAAAAAAAAAAAAAAAAAAAAAAAAAAAAAAAAAAAAAAAAAAAAAAAAAAAAAAAAAAAAAAAAAAAAAAAAAAAAAAAAAA12RyirLEMuTSiu7b4S9S6+xz9bGUkq1CM42PE4yljEfN/H/c55xZNtdEHZZLUWVwU+YwknnMM5XPbnvwWEvURioRUYrEUsJeSMo4F7ZwYYb2rL/LzMv4dhq+xHLXYYTfo/yGORjLKyNNPkxx5klx2/ALGfT9B7EWYJST+nqjCXm8r+ZdIwDKSfbK/NGcL0yvUJpFL0/8B4S45z3a9A+VxwjBRkAZIbZyn97OfgVpNU6pNzsauxGMWsxg0m85XbJvI31uzTzhCyVbf96PdejQal+GzC/xL8xhf4l+Bp090b6I2QcsSXmsPvzx9DaEvTOF/iX4BJd935GEYYRsk1jC8/gYxjld0I8ksZM7b0hjD45Xp5o2Jow445TwEs/B+foL2TpPKMYyYUX8GSSaMWabYafkF8SXxwRyQU+o6ien00XVhWWWRri3yo7mucfBZeDV7Vdo8w1alfOUsVOuCUppLLePhyvwLOt0y1en8NzcJKSlCSWXFrlcfNFV9LtcvHesl7Tub8RwTjhxSa257YS8+5uaD9s6ZKUoxtnXCEZymo+6lLtz/I2ajqlNVjrVdtk4z8PbCOW3t3fozUujVR0l+nhZJRthCCeFmO3s/iZp6W43+PbqHZY7HY3t2ptw2YSL0NN3W4S0ys08LE81ySnD78ZSSyln5olqerxhp3ZCNkJRnts3Qy61Frdny7PjnkT6KvBqhG+UXXXXBPan92W5PHz8jXf0N6iMlZqm52OTs/dppuSSyk3hNJJJ8+ZZIlXLtTOOv0dMMeHcpuWVzwk1h/UtrDllfJFWWl336W2U23p4tdsbm0k/0LVfb8f1F9Mxi+eyqc1h7YuXzwjRp9XGWl0ttrUZXqKSWWm2s4/U33Qdlc4J4cotfLg5sdBrvZdPVK3T500oOtqEsPasc8+aZmNLK6lU7WotzrUW/di3LiW18Lyznkxf1GL0NV+kSsd9ka63JNLLeM/qVI9H1UKJKvUwVsq5VyltaXvTcn58d8Fu3RTs0FVKdddtMoyrcItwi4vjj5cfUvQxXr5UwlHW7d8bNkXUnLxOM8JZfHOfkSl1bR74xVre9RkpKLccS4WXjC5KlfSdRXfLVRtoV7s8RJQaglt2td/qZh0Vw01lMbl78allrzjLL/HPA1FW31TSxnZCUrIyrw3F1Szy8LHHOWRn1fRwrhY7JbZJy92Em0k8PKXbnjnzK8una2Ub1K+rddZvlJJpyWeIt+Sxxwc6/pup0041JeJGEJbdlUnGzM29jw1hJ+rx+Ykg71Wv092o8CEn4iT4lFrOMZWWsNrK7Flo5Wm6bqY9RhrLrYSa3ZWHnEsPGc+WEvidRxy+W/o3/UzdDKfkVOra+vpvT7dVZztXur/E/JfiWlCPq/xZ437ca7Eq9HDs03Nt59Gi4yOnFj55aeV1Wpt1epnffLdZN5b/AJfI0gG305NTUASjFyajFZbeEu7ZKTqo4li2z/Cvup/zLIlykRhCVjxCMpfBLJ0qd09P+9lCNlXD3SSzHy8/L+hybL7LFhy93/CuF+BPR/x9r7Ti4/kLix59unt3YUbIP4KabMyhOON0Wvnxk5XkThqbaPuTaT7run80Z8duvnr2ux1Nml1ELqpbJweU/X1WPie20Otp12lrvhBJSWGsvMWu6/E+erUVah4niqfr/dl/T9D0H2SvcNfLQ25irfeS9JLvj5r9Edseo+V+TPP+0e80aSgtryseZcK+mhtiuMLsl6Fg6OIAAAAAAAAAAAAAAAAAAAAAAAAAAAAAAAAAAAAAAAAAAAAAAAAAAAAAAAAAAAAAAAAAAAAAAAAAAAAAAAAAAAAAAAAAAAAAAAAU1UrNfOydGPDjthZu7p9+PLyLhU0Cj4U7Iwth4k5Sas7p5x+HAWNk6+HhcGtR+D/AtvBjCM3GVFeNTfMvp8DEsJ8eSN8s7XtxnyPL+HrtRq+oUeKnbmuMpRzFKPOcGOSdadMMPLt30/NNMZS7vBydPRHRdcjp9O2qrKXKUXJtJp4yRenh1HqushqHJwoUYwipNKOVlv5nHVa/X376djyHHfPB52m6zXVdO0ls5OM5TVjTfvKOeOPUsafSVy12r6bJzlp47bIre04/7FmNq3i17dn5PH1JRjKT8vhnucfpnT6V1u2VO/w9MtvM28ya57mddXoreuWR11vh1QpjtzY4ctv4nbHHXtn9c3qO2qfWT/E12x2LzefVnJ6lXZpf2fXRalpHfBKPLb5b757Gv7WTsrlo5Vt5jNy4fdLllyvROLdk37dUycL7R3ylp9PGuWFL942njhYS/NkbLJ06Pq1Kk929bfX30sHEx4LZK7wwceiyWos6RHLeISnL4tLH6nbcXjBNuefH4oJZJPhejf6GUsBp4efIbY1pWpljUW1Stc5Z3qLWNseyWfmmb2a5ycdVV79cYyUk4v70nw1h/D0NnL5DWUF5B92TiuDKis8k2nixFrGCXmYcUuTK7ma1IPLHyJGCKx3Mow2F8WFZUufQzkxgyviBjOe6/IoQ6tTbfZXDT6lqucoSsUPcTjnPP0L5xOl6W/Ovm77VGWouUaWkovL4fbP5moOhDqOnnDSTW/Gr/h5Xf3XLn04TNOl61pNVKtRjdWrU5VysrcY2Y9H2zg5ehtV66NpoQs8XSRfjxcGvDxW48vty3waenabUV19IlfZZbU67FGtwUVVLa8Pjntlc+prUR3KOraXVU6W2mxyhqpOFfGHuSeU/TsTr6hp7ddfooSbupinJY4Wf6ZWTzmg0t2js6M41y8CxK2fH8Oarknx8U8/NM2aOrW06rSdSthDZqLZ74pS3pWfdT8sLbH5F1IldjS9V0+puhXCNsVZnw5yg1GzHfa/M6Nfb6/zPOdLu8PXaejSSudMt/i6a2Db0zSfaXz4xnDT4PRw+79X+rJkRnju+yKVPV9DfOca709kXPO1pSS7tPHOPVG7WwnPRXwrb3yqko49Wml+Zw69XorumaeiuHiaivRz+73pxDEk15ZfHJmRp3VrdP/6d+Iv/AFHNXH3uM/oaKes6G9SlXdLZGLk5uuUY4Xd5aSOPp6tRXLoErdT4sGvdh4ajt/dPzXcx0u7Tz+zk6NVrY31+BLdp61HxIJd2vX6l8Yjsx6xoZae653OMKknNShKLSb4eMZ5+Rv0usp1kHKlzcYvD3QlHn5PB5nW6iy3Q6yhamnV7K6nDVQityXiJKMscPtnjHfsen0sb41bdRarZp/fUVH6YJlJFjcks5Mp7guxlJL6GFYx6cfAY+i9Q+fIFBtI+ZfaC16nVWXPn99NfTjH5I+mS7M+Y3R8WV1D7yllf5svH48r6msXq/Gk7rlAy002nw1+RspexSuaz4f3V6t9v6nSPXbqMWz9nj4cf4svvtf3V/h/qVQ228t5fcGnH2wzbpONRFvtFN/gsmpm+P7rTSm/vWrC+S7/mv1CVDfhGqUnJmHL4GGyyaYzz2Y+KOz9ntWqupaXxZY2TWyb/ALue6+XJx4x3PgtaeOLIeT3L9Rboww8n2mC2xJHI+zmves0MoTebKZbH8V5P/nodc6x4ssbjdUAAZAAAAAAAAAAAAAAAAAAAAAAAAAAAAAAAAAAAAAAAAAAAAAAAAAAAAAAAAAAAAAAAAAAAAAAAAAAAAAAAAAAAAAAAAAAAAAELGo1ybeEkatDh6Klq2VqcU1OfeXxZttyqpYai8d35GvSSc9LVJ2RsbisziuJfFBfhvAAQPPV21UdZ6k7ZuEZyrgms92uD0JzLuj0X2aqVkp/+o2t/9rXZolm3Tjyk3tT02ljoevqmMpWRup3OVj3SWH6+hst0Nd/Ur5aXVum1RSviop8Y47+eDdDo6Xizs1d07rIbFbwpRWc8YM6jo8bpqyvU3VTdarslFrM0vX4/Emm/Ob3twuk0qOq6Y+dspXYfqs8HX0kcfaXWY7KmCZZv6TTZpKKK5SqenadU4PmJs0Ggho1ZLxJ222vM7J95Y/kJjpc+WZbv/e1T7Oe/ptRe+9uonLP1x/I2ey6HU9Q1kpJWXKChZGS+6seRKPTnpOk3aXTTscpKTi08PL9H5Gl9HlOMJ+021XSqVdzg17+F55/UrPlLbduXXKUukdI3c7dUkvkm1+hf69Wrdboa5dpua/GJdn0qmVGlpi5QhppqcUvPBt1OjhqNRRc5NSobaS7PKwZs60v7Jvf/ANePlN6jQXTnnOnqhS8+u7n8ki7rE11uunHGo8OX+lv+h07ekVez6imMpKN898msZT4/LglZoq7NZTqZN76U0ksYax5nGzTd5sdub0PMup2wa400ZQ+WZ5/Q9A3mXPZFTS6OvTanUXQcnK+W6SeMLH/ktZwYscuTOZXbLx3MNvy8/VBPkk4+aG9OdaNQpOdEo11zany5YTiuc4+Juw/RFfVRUpUZqlZi1NOLxseH7zLMXzlou1s6EsN4XBnHJkGFjDRhLuZYQGF6mQ/gEA4Y+hkAYAAAIMAUv2pppTcY+LJrOHGuTU8PlRaXOPga/wBr6ZppRvclPZs8GW7OM9sZ7cmip23dW09ng3Q8NTU65RxCvjhxfZ5+vdmladex6WzV06ht2Tss8JtSi5ZxlLnHlwb6SunbrqNPpo6i5yrhJpJyi002+M/j5muzqOlq1L087GrI7crDeNzwufiylfpL9V0Oii+E5TlbFSUuZKG54b+KWMlGvRayyGouupkr7NPuxj+9GS2r5tRT+pvU0y7tev01k1CFmZO2VWEn95J5X0S7luH3fq/1OB0rR6ivqNcrapRh4PjNtcKySSa+aSf4nfj936/zZnJYPCzKTwlz6JEKZU21+PVscJrLnFLEl6v1JuKlFxksprDTWVj0OJp1db0nTaOiCbis3QbcG4ZeEnjza5+HzMq6EuqdPhCE5aiChjdGSWVjld8E69XoPaPCrnX4rysRj34y1n1OVpI2S6ZodPZU4Rs1LU4p5W1OTx5Yy0a790NTCiu17KtW7pQdTUormUnuz93l48+UizGK7PtWjr1Hsu6uNkn/AA0sLP8AXzwTp1ulvvlTVdGVkc+6vg+fwfocGuyxaizw7pTst1SshV4acZweGpZazwuc5XbBu0D3/szTwjJXaZyd3utbPdaeW15trHr3Fn2Oy9Zpk783RXs/NvP3OM8mFr9LKCkr4bXJRznzlzFfg0ee1mnulr9dGFcnXq7HXY8cJRjGSf1SaIW6e79zGNcsLSw1PZ/fhHCX5rj4F8YPUV213JuuSkoycW15NPDX4k20ll+ZT6RGUemUymsSsXiST7pybbz+JZubxwuxz+VbPI+bdSp8DqOora7WPHyfK/I+iqWV6M8f9r9J4WshqYr3bVh/Nf8APyLHq/Gykysvy4F9K1PvRajd8e0/j8/1KWqjOmiFc4uMpNyaax8F/Mux7ZfchrbZLwovbKHh8Rksr7z7f7G8a9eeP05QLe+p99PD8ZL+Y8dxX7uMK/jFc/i+Te3PxqMKVWlPUcLuodpS/oivddKye58eWF2S9DM585fLfqajUcc7rqHHyMxg2/QlGtvuboxxgWrhx77rEI4RZ0cd+rqi+25P6d2aC90+DSnc/L3Y/N9/yMbeqSTp6j7Iahw6rOpvi6D/ABX+2T2p4D7M/wD87p//APLP+ln0A64enz/y5rkAAbeUAAAAAAAAAAAAAAAAAAAAAAAAAAAAAAAAAAAAAAAAAAAAAAAAAAAAAAAAAAAAAAAAAAAAAAAAAAAAAAAAAAAAAAAAAAAAAYksxwzRolJaWCnCuElw41/dXyLHkVdJDwp3VxodUFNyTznfnlv4csL8LQACIWWKuqdj7RTb+hy+ka6zVyulZCSU4xti8yaSaxt5S5WM8ep0dTdXRWpXfdlKMO3m3hfqatPoNPpozVUHiUdrUpOWIrtFZ7LlgVum9UlrLLoWVwj4cYzUq5OSaefPHljuuDXHqmpejWonRTGFkYzqbs8m+z4zn5It6Tp2m0c3OmMk3FQ5m5ZS7Ln0ILo2iSxGE1ynFqyWYYbaxzx3YFNdb1FlEbatNB4od9ilNrCjJppcfDzMz694epnGVUZVKEpJxk3JbY7ueMc/MlX0bR2XvZvVFcJVOtSkuXLc888rnt2LX7I0btdrqeW5PG+WFuWJcZxygKl/UdRR4U9VVtw5SxVZxJKty54z5Y/A0rqGsr1d87o1RbpqcIeI3BbpS57cv4JPOEdKvpWjgktjlh5zOTln3XHz8sMhHouiiniFm73cS8SW5bc4w88d2BzdX1jUarpdstPUoSWmdk5ObTjy0lHjv7r7lzS9Vsu1yoVOa98q3NZbTiu74xjhrubZdD0MqlX4U1Da44VkllN5w+eVk3w6fp69T7RGLU85xue1NrDeO2cAc+eu1Ub9TBwrk1qY0UrL4zFPn/nfgr16/U26xR8OuNcKrHZHd/ejLa2njtn8s57HWs6bpbZ2zlGe61qTam17y7NYfD4XJploOn+PVpXCW/wp4W5+9Ftbs888vPPmSzY5VXUbdXZp4tKDjqYxbhJ7ZxcJNd8Z/R4yjtPPn5mKukaSqxTjGbkpKeZTk22k0ny/RlmdSw8Y59TFwlRXT8ialhJYMSrw/T4+RFvDw+6OWWBOmvUbZarTRcrE8uSUfuvC53fiWY8tehUhZv10lG7KrhiVaXCbeU8/LyLcexix0Zw+7MN84RlPOUzD47GFGMN4aMgoxnkZ5AYRkAEUMGQVGGAMADD7EiMhBjyY7fJmVjnI+9wuMdkb+GfbCXmYh2+r/VksfRIQ+7w8vP8ANk+FjPbuM+gfkY/vYMrpkSipQlGSymmseXyMhcReRKrVWkkorCSWFjhJGxGtcMmhRJvHpgg5tywlky84EF5sDPkRcd+H6E/Mwn73wGxoeU38yv1LQw6jpJ6efdrMX6Ndi1Ykm22Rrlizc3w+Ebalsu4+c302aa6dNsds4PDRV1qzTVNeWYv9V+p7/rvRY9Th4lWIaiC4f+L4M8VfpbIeJpboOFndJ+vl+P8AMR9HDknJjuOPKRCU+ODNnHHY0vudcZtzzzs6ZznhkoQz3RA31xwi5XTnx4+V7SisGQTrqndNQri22c3rKq5XWKEFls6qUYQjVDmEFhP1fm/q/wAsEaao6eDjFqU5LEpLt8l/UyG8Z813vshQ7OrO3HFUH+f/ABntzifZbQPSdN8WyOLL3v8AkvJf89TtnfGaj5H5GfnyWgANOIAAAAAAAAAAAAAAAAAAAAAAAAAAAAAAAAAAAAAAAAAAAAAAAAAAAAAAAAAAAAAAAAAAAAAAAAAAAAAAAAAAAAAAAAAAAAAFSxKrX12KFkpWrY2vuxS5yy2adTSr6ZVuc4ZxzB4aCxuBp013j0RscJ1uX92aw0bgjz3UKLJ9Sm50X2WePTKqcU3GME1ntx3T7lWNWqlZqc06mqFtfvJQlLElZ5tvnh+XdcLJ6sAcLZqP2FHbTZCcLoy2RzlwVibaT5xjnDKmqhqbYyt8DUv99Y4QlCXK93b25i+OHjCOxLq2nrsvhKNijRlTnjMcpZa75zz59yC61Q3GCpv8WU/D8NRTknt3euMYAoT0V+o1E1dXc683tJyaWXt29nz54NMYaz2zS2So1CnHw42S2ybkvD5eeyW74PlZOzrOqVaO6Vc67ZuFfiTcI5UI57v8PI1T6tGVm2mFmI3qlzlDiT9Fz+YFXpNOphpdXXCuyM/DShOacXKWH3TfdPGWu5RqU4W4op1MHXVROyDUtzase54zzx3x3O3+16JVwnXC2xyrjPbCOWsvGH6c5/Arftaq2/fTRLEtLK3xmuYqL7PnOM5AoairV3ZnKrUKqU7nBOuTkm2tjwmseePJFzqyXtGhhqIXXRdVm6MM5bxHlpFxdUhGcKp03OUqnYpRgmmkstpZz54Na6rprHCa09stRGbrjDanNcbn547YfcDm06fXKdPiwverTq2Wc7YxSW9N9u+755RoWl1O3NOn1Mb1ptt8pJ+9LfHck/PKT7PnyOtpOsp6XSvUws33pJzUEopttL6lzR9Rr1k5KuFijHOJyXEuccNfLs+QOJ7DdbVjZfKpQvcI7ZQ2vEdqxnK5Txk6PR9NZp7rlKNkYSqqfvN8yw93fzzg6wAw0mjVZCMU5SltiuX8DcVdXNtxoqlV4k3lxnzmGfe4+oWNOmhKVTsnZCzxJOUZQWMx8l8eDbzjthLyLDgowUYpJLsjU/NfgcOWaPdRi0S8yHZkovg89aiWBgZ9QRWMd8BmHJJ4XIzzyUZH0Od1/fLo98a5uEpOKUk8Ye5Lv9TlU9Rus6hHUueI1aaUHGTxFzjtcs/V4NTHabemGODi0dU1d9lNUa6lZO6VcpSjKKxGKeUnzyn2ZpXV9VVQ/BrrlGquVkvEk22vElHGfp9Ow8abegBwrNVrLddRUvCjfVdODfvbJLw1JNrv5+vxJVdZvtrV0aq1XDw1am8ybm8Pa+2F8e48TbtkHy8HFfWdTCrxbKaXGyFjrSbTTjJJZ+Dyu3YxVqtZX1C+h+FK+22MU23sjivLwu/OO2fiWYpXc8l8eQV9FqfatHTe47XNdl5Nd+foyyhekhz58mIfd+r/AFZkxD7vHfL/AJk300k3ysvOO5GTSWUs/Ay1j4tmJSUVkSqjGxZ5wm+yb5Zs7x55ORqJR/bWilZNRThb3aS/umLOpWKyVUbK3nVeEl3bh4e79fM1pHRXfj1JucIyjGU4xlLsm0m/oee0WtvjZpIOcY0zjBbYRTWZJ5T5ym+MNcY7m+6Oknq+ovWtKUfD8NrG+McLDj8d3p5i4q7yRFyjnanl/Dujz9vV9RC3U+HdGcVTbKDcUlFxkkuM5ffnPn2JTtv0/UZw8deJaqYSucViOXPsu3klySYo764IOTjPnscOPVNVvpc7oquMtspRinu/eOKbWcpNLhrPPfg7tqTXHqTWljXZmxe6s58yMuJwws4N8YpLC5OV1azURvjCtyjDapJx4y8+v8jeE8rpLdOru4bKWu6fpuoV7dRWm12nHhr5M29Psnboq525c3xnzazwzbJcpLv3M61dLMrj3HgvtF9mLdOnqqLIzrf38+618fT/AHPNWaLUVpt1Sx6pZX4n16cVZlTSa80+z9UcDqP2Vc83dOlsfd1N8fR+X1O8l06cfJM+snz+umf+CWfkWoaW+WNtM8fFYX4nXup1WlnsvVtcv+7PPy9TU25PLbf1yYtfSw45J1VWvQJc3WJf9sOWWo7a4bKoqEX3xy3835/oYNlNNt89lNcrJekVkjepO61nb+z3Rpa+9X3RxpoPz/vv0+Rc6V9lZyat6h7sV/8AEny/m/6Hq664VQUK4qMY8JLyOmOHzXj5/wAma8cEksLBkA6vnAAAAAAAAAAAAAAAAAAAAAAAAAAAAAAAAAAAAAAAAAAAAAAAAAAAAAAAAAAAAAAAAAAAAAAAAAAAAAAAAAAAAAAAAAAAAAAAAAAAqST0+rUoxtmr3h85jDC7/DJbIW1xuqlXP7slhleiTpk6LEoQjiNUnPLnx+oa9rYADLk6jotep1Ntltsts4yjhRSlhrGG/NLyRs03SlTbVbK7dOubl7tainmO3GF+J0gBydd067V9QtatlVRPTqubik3L3nlfDv3Ny6XWoxirGlHU+0Ljz9DoADky6HWoXRrulHxblbiSUoru9uPTLbx8SNXQ/ChGEdTPCqnU/cXMZPP07nYAHJXSJqV//rJKNtar4gt0YpYST/P6kaeiypl4lWq2WKzfFquKS93a1j0aSOwAOJ/Z9JUpaqb8JQSbgm8xk2senL5Lei6b7Lq7NQ7XNzW37qWec5bXd+WToAAAANd1sKKpWWyUYRWW35I1aaEpSldb4cpSfuSiudnkskIyesuzCTVMHKE4Sh99/wBO5cC+h9itPiXH1LLXBWsjy36HPknSRFvs3wZT+Bh+SMo81aiT5MS7dzEm/Ii+RItrKeFwjCbfcjl9iaWFjzZdMb2hZVC+t12R3QbWV6vKa/NGqXT9JNNSoi1LdnyzueZfoje3gnF5J3Gp2rUdO0unsU66kpqTlltt5aw388D2DSbZRVKxKOx/Jyba/F5NHVNbdprNLVpo1Od9mzNraivdbzx8jOn1l76jHR3wq3eB4rlW21ndjC+GORqq3XdO0l8nKypOTk5Zy09zWM8P0Rj9naTfXPwIp1qKjjKSx24zzjyyc6nq+t1a0sdNTpozupnbLxJSSSjLbhDT/aBW6vQVzp2V6unc5N52S3NYz2w2u/yLqjpS0GlcFW6YuKjKKXLSUnlr6s1x6Vo1Bx8Hhy3t7pbspYznv24KOo63dX0WnWV6eNl9snGNWe+HLP4KLZv1XVLHdpKdJ4GdTW7YyuliL7cLHdvJe4i/CqFMK664qMI4SS4SSzwbTRROy2imy6rwrJYcoN52vHKLC7maQZGHZt+r/VmfN8kY4S5fm/1ZPhpKTxE02SbT4fZm3csNmuySaa+ZcfYo66cFZTTLRV6qc4zmt7jiKWPX1yidF3T7o0WwhRC62ClXFpKaXp9Fwaeq6WWo1GnktNHUwrjOMoSmo4zjHP0ZUh0zXqzTqUYS8KVb3qaWdvdPzbWeOUsG9DoO3pzshNT0ylDEYtOPHwz9exK/U9Ojm+6zTydMlHL2ylBt8L4PP6MrabpllS0KlXBOnxHN8PmWcNfiVaujauOncZQjKdcYRjmz7+Jpvy4zjz9R0jrpdOle64x07tmtzXG6Wfz5LFlFU01OuE1JYllJ5+Byo6DUvWKTqhGL1CvdikspbcbP9+2Dsp+vLMVWr2bT+43RW3X9x7F7q+HHH0JTa25XmbMJ58mabF73GeEJ2JqT8uDE0pJbkpJSTxhPnJqSb45JNNJL4r9SzqhOzDwscFPqdt1VEZVtx3PEmu6WOF9f5FxqKfq2Smk4tNLDWGawuqmTn9Jtutrn4jclF8SffnOV8Ts1xxEpURxGMVwksfTHqX49j0xhCyqu2O2yuM16SWShd0Pp0k5rS1xkk2mljH0OmRn/AA5fJlsjUyynqudX0Lpqal7JCUu+XyXqqKqI7aaoQj6RWCcfur5EhrSXK33QABAAAAAAAAAAAAAAAAAAAAAAAAAAAAAAAAAAAAAAAAAAAAAAAAAAAAAAAAAAAAAAAAAAAAAAAAAAAAAAAAAAAAAAAAAAAAAAAAAAAAYfCOb+1Jf/AGl+JrHG5emM+THD26ZqvqrsinOEZOD3RyuzXmUf2rL/AO0vxMT6pLY/3S7epr9WX0zOfDftxtH9rpx9zWUbscb6/wCn+56Hp/UdP1Gp2aeTkovDTWGmfOJP3mdboHWl0uUq7a91Vjy2u6+nmjzY596r6/N+Nj47w9veg1U6ivUQUq5xkmk+GbTq+brQAAAAAAAAAabNTXXbCpyXiTT2x83gDZKUYRcpNJLlt+RUnu1uYLMdPKMZRurnhy5zjgzXXbqHC3Ubq1talp8qUXn1fyLcYqKSisJdkgvpkABA12rKNgaySzYquPy/ES4jxz8je6ovyIumPocv1RZVbc+zWGMvHHYzZHbL5kTFmmLWY9nJ+RhSff1MPOMZMjWzY3xglBvOCI7PJLCXVU+q9PWu1GiU64WVVWuVsZcpra0uPPk16nS6jS9Qr1Oh08LYKh0eFuUNuHlP5fAtanVvTzoSqc/GsUG00tufP/wR1vUFpdRRTCt2TsnFSw8KEW8Jv69kTt0jm0fZ9S9kr1lddtdWmnCT3P77knx5+pKjo2otqphqtqcdH4G5NZjNTTjL6Yz8y/f1WFPUFplDdBQnKyzPEWlnHzx+qMaTX3W31V6iiNSvrdlTUtzwsZT4WHhrtkbqudo+i6qdOhq1lkq46aublKmzDlZKT+Hpn8TMenaurQVaO7R1a3T1b4KEpJSxn3JKXy4fY33deVek6hY6M2aS3w4wz9/nGf1/A2ftjZfXTOpKU73U3n7q2pqX13If2Frp1F2m6fpaNTPfdCKjJ5zzguFbR6h6vSUaiUdnie8lnPHl+WDm/ajXy0ehVVUttl7xn0Xn/wA+Jm9t4Y3PLUT1v2j0Gjsde6Vs0+VWu3wZCv7SdPlYqpWODbypNe7y35/I8QYay3jyLHu/i46fTFJyWYYlF9msP8zE87eVjh5PM/ZLXyk56OyWVFb6/hzyvzX5np5cVd/L8TceLkw8Lpr1F9NEk7rq6lLt4k1HPr5mY3Vz5hdCS2qWYyTWPJ8euHycnqsbJ9X6eqqqbZbbcRtbUe0ef+I2xUa+p9RjPZXjR1vC4S+/n8CWMOpLW6WtwU9TTHesxzNLcvLz5NniQ3uCnHcllxzyl6/I8hXC1Ux8PSU6hrpVbkrXjb97lcPPy4+ZNJ6bVR1tU5WQ0+gpU+OZ1vduf0wn9GZ8U29XLUVQrjY7IKE8KMnJYeeyTNdmqooa8e+upzeI75KOWeV1O/V9I6Xo6qbbnXpPHaqWXGW3EG/hnJattWslXr6o0aiUtHm7TWvD25eXF+Tyn39PIvhND1EpJLOe/Y1Nyb/l3K+lsrt0WnlSnGqVcXBS7pNcL8DeucGZ0qU1wnHCINe6m35r9SaTbee3mYmo4WMrn+ZqF9IpZfH4knFpPyRNJLGOcehCeVy8kntm+kam8r5r9C9HsUaXlr4P+Rej2PXj6YjJGf8ADl8mSI2fw5fJlVmP3V8jJx+t6u7QVUammxct1uEnxz2l9MZ+WR7dbpbnpo79TZurqTnJJNuLec4+GWB2AcOfX5eHBw00d8opuMrcc79mFxzyjdo+oTv10d8JRqvUlT7yw9j9548s/XsB1gAAAAAAAAAAAAAAAAAAAAAAAAAAAAAAAAAAAAAAAAAAAAAAAAAAAAAAAAAAAAAAAAAAAAAAAAAAAAAAAAAAAAAAAAAAAAAAAAABF/dZ51938z0U/uN/A+cS6lq9zSvff0RvDlnH7S/iZ/kf4/D0xiX3X8meZ/aWs/8AvS/BB9S1jWPGf4L+hv8AlYk/8rl37iq/vP5s6nT/ANnz6Vqq9XOMLs7qnj3u3k/n5HL7s6/ROoafSUXV3KGZyyt0cvGMeh4sJvJ9rntx49z4bPs5q9Pp4aqGp1Ps+9JRml73n2f4Hcl9oNLVKbWqqtrjD3YpNTlJfHsUKOsaGmLUfCkn6wf9Db+39F/go/8A9bO/hr1Y+Zlyed8rhf8Av9OhX9o+mSUd2o2yazhxfHwyXtNrdNqa4zoujOMspP1PM6/rWku0V1UI07pwwsQff8Df0SyvT9AhqJ1wlKpzkm1yvkTer2v65cfKSyvTqSa7mHKMVltJep5WPWdD7Mp+zpVwuTwovO5pvPfv3LOqnXZ9nrtdCEM3LdKLjw3nHJPKH6bLNu7ZqqK9++2Kdcd0lnlL1wQ9r3yjGqqyalDfGeMR+Cz5M8jousa7UXONUNOp7eZSysr5/U9N0y/2yqXiKUbINRnibw3hPj8RMtnJw3j9t0Iam3wp2SjUtr8SqPvZf+bg26fT16eqNdae2OcZeX+Ijmu3Zubi02s91/zJuNONoAAgAAAAAAADRdDdzh8GiSaeGXmaLYr0yYyxiWbV0k+XlYM5xxH68dxLKaWML0MHFkTTeGsfIKL9M/FMAUjVqdNO9UuuUc12xsefNLPH5la/pE71G53TrvnbCdqjP3fdx249EdCHfg28tJZ5/Izt0jj29Di76nXfd4a8TepTzlzXOOPxNmk0mqhfRZqpVY01TrhsbbnnGZPtjhdue51GsRx3Nbb7PuTda04eo6NZdOySsivE8XK5w229jfHluZnW9Ituu1NtdkYu2qKhnPuzTWX8sRR3FFOOEa7J11wcrJxgl3cngsyqybRoiqqKaY421pRWPlg4X2yok6dNeuYxbi/hnH9DprquhlucNRGXh8y2pvHf0+RiXUeldSplp5aiuUZrG2T25/EldePywymWnghhc/E7ut+zGsqm3pcX1Ptyk1/JmnTfZrqN1iVlaohnmUpJv8iPo/uw1vbZ9kdPKfUp2/3a4Yb8svsvyZ7GxpQce+c4/qaOndPq6dpVTTz5yk+8n6s32pbMvvh/oal7fN5c/PK1rdVTurnNRdkcqMvNZ7r64/IhqtHoNZdCOqpptsivdUsbsef0KmvjCHUunWze3Fkk220ktku/l9SnZKmVeoszB6z26Ox8OWN0duH6bfyyLHJ3FHSyult8KVjh4csNN7V5Y9OSNNOjSa08Kmtqqe3D91ZxH5cs85ZKWn0s/AnRbK+F3NVeLIYy28938crvg6egjQurxWkUPC9lTmoYx973frjJPFXQpp0mnjuphXWkow3JpLC7L6clezpvTboQjLT0TUc7Vhcc5aX/ADB5ubn7HZpFu2O16rPlhTcWv9WDbq7LNLfe0mvYpywl2xbnH5tGvFHqIxi4xcGlBLjb2x5Y+BtjhLn0K+lq8DS01eVcIxx8kjZmU28GbFTlPjCIPnHpleRKMdr55wZmuF81+onsvpJLbz8Oxqsz5myXPPZml+9LBrGbrnlfhs08MtfJMursV9NHEU36Fg9QEZ/w5fJkiM/4cvkwNFmjpvshbbHe4wcEm8rD7mqrpWnqlCS3twcZJuWeYppZ+jZjWa6Wms0+nood+ouTcYb9qUV3bfl3RDSdVjqrtPV4E65XRsbUv7jhJJp/V/kBT1PRLPaN+lltSjiuTslF1tybb7Yl3Ojpum0ae9Wxc3JbtsXLMYZeXheWSnPrc3KFdGjlbZZqLKFF2KPMMtvn5E7uq6mFsdPDQOeoVXjWVq1e7HOFh45fHbgDrA5X7Vvs1bo0uglZtrhZJzsUNqlnCx68HVAAAAAAAAAAAAAAAAAAAAAAAAAAAAAAAAAAAAAAAAAAAAAAAAAAAAAAAAAAAAAAAAAAAAAAAAAAAAAAAAAAAAAAAAAAAAAAAAAhZFzrlFPDaayeV/sdY3/7yP8Ao/3PWmrUW+Bp7bmsquLlj1wsksldMOXLD/GvL/2Ns/6yP+j/AHH9jbP+sj/o/wBz0lGspuphZvjHftW1vlNrKXz5IWdU0VVNlr1NUo1LMts08c4J4R0/lcv289/Y2z/rI/6P9x/Y2z/rI/6P9z00dXp5WQrjfW5zW6MVJZa9USp1FOo3eDbCza8PZJPDHhD+Vy/by/8AY2z/AKyP+j/cf2Ns/wCsj/o/3PUPUUq9UO6HitZ2blnHyFGop1CbpthYovDcZJ4Y8IfyuX7eX/sdZ/1kf9H+5uh9mdZXT4MOpuNb/u7OPj5npwPCJfyeS+68svsrqdm1a9bW848PzXHqTf2a1stP4D6m/C7bNnHr6npgPGF/I5K8l/Y2z/rI/wCj/c6XRuiX9LucnrPEqaf7tRws+p2yvqp3QhHwIKcm8YbwksCYyJlz8mc1a2S/jw/yv+RsOLPXapa+uDrinsfuYff5/Q6Ols1E961FcYNNbdrzku2MsbFkAFYAAAAAAAACtdZiWCxJ4RSnLdJv6I553pLWG8sGH37GTl6ZAAKicPUmuCNfbDJeZytdsfSUe/L4ITh5rkmuDXfdCimy2bxGEXJv5IS7aku+nM6v1ivpdOElO+a92GfzZ4zWa3Ua63fqLHN+nkjGt1U9bqrNRbnM3x8F5Ggr6nFwzCbvtlNrs8Z4eH3Rjy+AMxi5NpY455eEl6th26jo9M61qenTilJ2U+dcn5fB+R7jRaunXaaOoplujL8n6M+bOemhDfZdLb/2Qzl+eM4/HsWun9UvpdlehsUa7F3jzJPyzntnsa8enk5uPHO/19voueM8cELJJxb+DPAx631KDytXN/BpNfgdXpf2jt1FsdPq603LKVkO6wm+V59vIkjhn+PljNvTWQrseJwUsdk0njj+jwa1TT4is8KCnFYUlFZS9M9yUZRksxkpJ9mnlMzFvtgrzowpqjZK2NUIzkveaik5fXzFFNdDkq64VqXLUEll+vBJPMklzg3bYtpvuZt0IQorxh1w5+Cx8vxI31Vyy3XF7vvZjnPpk3N8cGJcxJLRpgm3nukbFJJdsGIZ2tJJYIuPPfl+RROLznHmzMvJJea/URiorOMtEZzbaWc4af5mpGdsSk8c8M0wblY18OTdNbpNJpP8mSqqym1wscfE7ceLnZurFP8ACj8kbCNf8OHyRI6tBiS3Ra9UZAHJ6hXbR1PR66uiy+Fdc6pxrWZJSw00s/8AaVnotR1HW6G7qGncYqu1yjCbjsy47U2n3wv1OprNXPTyjGrT2XSknL3cJJLGeX8zVLq2njHSzans1MHOMtvCSi5c/RAcKXS7aI6eNmi1FlFWtvm41y97a09rznPp5lvqFTvhTJdM1S21YotrltuqnnGG89nx3+pej1WTqc5aK9JqMqksPfl4Xnw+fPyJvqsYaHV6iymcZaXKsrym8pZwn9QKei6bdZ1OWp18Z+JHT0rfGxxUprdu4T55x5HdOTf12inwFGuc3dRK9bfKKWf6/gbH1mjxra4xlKVcqo8f3nPtj8QOkAAAAAAAAAAAAAAAAAAAAAAAAAAAAAAAAAAAAAAAAAAAAAAAAAAAAAAAAAAAAAAAAAAAAAAAAAAAAAAAAAAAAAAAAAAAAAAAAUOprV2VSq01ULIW1yhLdLa4trh/FF85XU9RqaNdpfZ0p5rtlKMpOKaW30zyBVXTNXXdCuEITqV9Vrsc8PEYqL4+az9SEujaj2OFca698dNKtrPeTnFr9Hyb6urWW3qNFe6d7r2RsniMU69z8srj58+hp0nV9RVpE7alYq6Z3WylPlYlJKK457ASv0Ouv6hXe6K4wjZGe1WJcbWmnxltZ9e3Y2dNo1fT5qEtOnXY4Vr3lJwSUuc45S4wnzyabesWOzT22Rdca7Juag3tsXhSl5pN8/DyMU9V1c9irgt9uojlzlJx2yTxFPb5Y9Pj5gbdXoNbd1VXKuDqjapL3tuY7GnnjLeX+BY6No9RpFaroKEcQjBblJrCfGUu3p59zVPqlrassr8OmOplVmM+Zbd2W1j4E31TUx0qvs01UPEUXDNuU00/hlteiTyB1wcanrUrbNKlQoQvjGWZyw8yb4jxhtY8+WdkAAAAAA418l+1lPjMZbe747f1OycyeislKUt78WW6SW7juuDprsSN53egAFYAAAAAAAAa7suLWfIqIuWrMfgVGnGTT8jlye0rAf5GWEm44RyTTAXLCXdMlFcY8xaSJrhEkvMxFckv0OVdfhjPmcn7T2Ovol2P7zUfzWTrHL+0dLu6LeorLjiX4cljpxa85t4IBMdix9gwQ1EuY052wx4lj8354/DGPmSRr18WtPK5dpqMM+jWXj8kaw9ufJ1HOutd09zWF2UfJIzRbPT3wtreJQeUzUW9PUlbVFxU7rWlCHon5v8AoddPNbp1dRUo2yccRrbynJpL5ZfcruVSkmtRXlejf6lfX2u7Vzk5OWOM5449PgVjnrT0S2x7H7La6VWo9llONlNmXFqSe1/ql/M9W2k2/M+TUWSpvrsg3GUZJpp8ns+jdfm9R7JrpZzLbC19++En/Utjyc3FbfKPUVRb5fY2t4NcZxiu5iUsyWOxz08iTeHz2YUsZyRk2+zIt5x8CyCUezx3b7iEffbXOPMVLLfL7m3CjEl96Byxwln1RrlHCXCzn+YlNR57tkJWN7X2WUzUlSpbcPPmWoLFf0KVTcpt+T/qX8e4/kejCajBX/Dh8kSORbrrY9TjpI6jT0x8KEkrItym22mlyvQsz6to4UK2Vj2ODsT2v7qeM/mbF4HLu6tDw26eJRc042RcXlR3Lj5YfyL2lsd2lqtljdOEZPHxQFTqtd11fhR0/tFM4tSjGeySflznt3KlnT9XqdLpNPbBRdMZQlNSXKdTjlL5vB3AB57T6TXaOPiaTQxrthp1W4uxYtnle99OXzhvJYWjun0PU6dUShfZnPiTTdkn3k2uEdkAef03Rrq9cpWpSqU5wjh/drcXhY+cn+Br0HR9ZVdoJ3bfccnfh+nED0gAAAAAAAAAAAAAAAAAAAAAAAAAAAAAAAAAAAAAAAAAAAAAAAAAAAAAAAAAAAAAAAAAAAAAAAAAAAAAAAAAAAAAAAAAAAAAAAAAGi7TVXWRsmsyjGUU8+Txn9DecTrbg9bpI3RunW4W5hVuy2tuOFyBc/ZGkUUoxnBx24lGbUltWFh/LgjVotBRYtJGD3TolHZJt5hu5/ORyqatcp1eLG/2xOrZPnaoKK35fb/FnPfgrrT6lwzTVqY3rTON8pqXMt8XLD88pPs/kB6CPStKtu6M7Gm3mc3JvMXHnPlhkY9I0qq2fvX7ykpOyW6OFhYf1f4nH9jvtq241DqUL5QSjKGHiO1YbbxnOMnQ6ZVdpnqVsuadNc0pSeZTw92M+beALktFpIQjGUcRVrsWX/ellfzf4mpdG0aSSVicWnF+JLMUk0knnty+DhV0XWVTV2n1LpVlNm3bPK5anjPLa4y/rg2206x36trx1Y1bjEJcxcfcW5vHphJZzn4gdmvo+jr8NQjYo14xHxJNcPMeM+T7FvT316ivfU8xUnHOPNPD/Q4Fmltou2OGpej31SsScm3mMsv1fO1sqx02rVVUVHUVxxN1LZKUoydjw3zw8Y5lx3A9cDm9K08q3qbbFPxZ3z5m3zHc8Y9DpAADRqZXRhHwIxlJvnc+EgJy/jw/yv8AkbDjT1uqXUa63BJ7Gtm3z79/odDSy1Mt61EIw7bdrJtvLGxZABWAAAAAAAAGJdinP78vmXJdilPmbaOfIlYfc2V9jWuWjamsfA4ZLiw+XwSijC55JYwjFrUhwuwBjJGmSM4qcJQkk1JNNP8AAymZXmyw2+d9X6fPputnS09j5hL1X+xQWcn0fqXT6eo6d1Xx+Ul3i/geO1/QNboW2oO6rynBZf4Gn0eHnmU1fblmZPOlug4qaaUnF+eO/PybMNNNppprunwbKY2TsSqg7JZxhJvPqsIS6r0ZasaNVo9FVqYeHKyNaqVkoyW7us98r4I0wnCqFl6TdtuVGcsZ+LSXbjj/AMHW6z06WljLUX1SVcqq4Rg+O2OG/L/nY4Vk5WS3S+Sx2XwR128uOMvaAAMu7bpoeJqa4vs3l/LzZcnZulKT4y2xp6Xp6258WzXb/Cv6v9DEu5m3tZOnt/s/q5a3psJT5sh7km+7a7P6pnUWWkmsYR5v7G/wtWsvClFr54f9D0rbWFn6ltfM5MfHOw5MJdw03jBmWVwn3IwnFpcozJ5j7z7+S9BUsJ5eTM8Pld36eRJGbdNb4bcl37Ig/eaxHhNZJScnwscepOEOIvyyvrydsMflz3a201Y959ze/uv5GUsIxL7r+R2VVp0iWslqm099UIJNdsNv+Zzl0K11uueqi641yrhivlJzUuefh8C5qeqaXQqFd0pubhu2wrlNqK/vPGcI31azT3Wyrrs3SjXG3js4yzh/kBU1HSXdqLLfGS3zcsbe2a9n+5f09Xg6eurOdkVHPrhFF9c0KjS4ytn41fiQVdUpNxzjPC4JWdZ0dN3hznNNKO9+HLbDd23PHu5+IHRBQj1bTS1ctLBXSsjPZJqqTjF4zhyxjzL4AAAAAAAAAAAAAAAAAAAAAAAAAAAAAAAAAAAAAAAAAAAAAAAAAAAAAAAAAAAAAAAAAAAAAAAAAAAAAAAAAAAAAAAAAAAAAAAAAAAAAAKmouoq1VSsjm3ZOUJY7JYz/ItlHqGglrLK7K73TOEZQyo5ypd/rwBol1zTqUVGq+ednMYcZmsxXzZKXWtPGquyULlCTak3D+HiW3Evr6ZMV9HjXFLxm8Sql2X9xJL8cGi/oHjJx9qaTcnzBSw3NyyvR88vzAv6nqFWl1EKZxscpQc24xyoxT5bfl3NEOtaeceK7XNtKNe33pZy1jn0T7+hvu0Mb7/Esk2nTKmSXGU8Z/Q5Oq6LZXRXXW5WRVi3OmuMJRUU0vPl5fPP0Asy6vK6myemhLO2EoRlXlvMmucP4PzWDZV1qhaamdm6blWp2ShH3a03jLz8c/gaKej226eLusVU8QjsUE47YuWE1nnh8rsSh0HbR4MdVJQlDw7FsXvx3N4+D5aAu6rqFWltjXKNk5bd72RztjnGX8DVPrWlgrHJWqEFNqe3ie37235GzU6CduoV9OolRJw8Oe1Jtxznh+T78lWzoashOuWol4TVnhxUPuOb5bfn3eAN1fWqJ3xpdOohJzUG5wwk2sx/H/mDpHPl0yMrpWeI+bq7cY/wpLH5HQAAADjXTX7WU/NSx2fHb+p2DnT0c5Sl7+LZbpRw3hcrCOkuxI3nZdAAKwAAAAAAAAw1lGmVWeVhfQ3gmtiq6n6Z+XAcJJcr/YtGGuCXGCsljuSfcT4ZhdjyZTVbjJgDK8/PyJA7d/yDk32GW33Mp/UowuOWwZ4fdfVBLPZ8EGudFNn36q5fOJmFcILFcIxXokkTwzGeMBd1Q6xpnquk6iqMVKWG0ms5w84Pnc9NRN5W+p+i95fg/wCrPqUOU/mzx32i6LPS3S1WnjmifMkv7j/ozW+3r/Gzk/rXm1oq08u9tfCHP6m6uNdLXhQ9/wDxy5a+S8jEknx2CSX9R5PdMWXl5b5z3bIyTcuCR0ej9Iu6lfu2uOnj96b4z8F/zgSGeUxm63dN6pHo+hcVX4moue9pvCisYWf1x8SxR9rLfEXtOng4P/Bw1+fJwdU29TY55ct7yvTnt9MYNTx3l5dlkrjeLG919Iq1Veoqhbp5b4zWU/6/E3xqbeW3l+SPO/ZHUyjoLo7cxjZx+B3LNS3FqPD+BrxtfL5cphlYtYjCOG/manfBLyaXnkoylKb95yfobI0TfGMZNzjcf22+ouwirJcdu5YmkoxS/wASNWlg4QSbzhG63tH/ADI7SabTMPlMyAOBbqaem9a1NuuahXbpYKDl2ltcsxXx5XHxNNGnuu6nY9LbZ0+PsNP7tQjLC9/3eU+3wO1qtfpNPYq77EpcPG1vCzjLfl82P2hpPavZ/FXi7tuMPG7GcZxjPwA8poLVp5dKlZr/AGJewNObjH3vfXHP4l3qOrqo1eov0l/76exy0tkFKGqTSw4efbjK81yeh9p071UtLvj40IKbg12jnv8AkaI9V0E6XqFfB1wip7sdk3hP8UBT6RVf+0eo2LUONXtUs1bFz7kecnbNVd1dk7IQknKuSUl6PCf6M2gAAAAAAAAAAAAAAAAAAAAAAAAAAAAAAAAAAAAAAAAAAAAAAAAAAAAAAAAAAAAAAAAAAAAAAAAAAAAAAAAAAAAAAAAAAAAAAAAAAAAAAodR1V9NtGn0sIO25vDnnEUlyy+Vtdqq9JpZ32cqK4Xm35INY+3Nj1fUWVwphXX7ZK6VLy3tWOW/UudN1lmod9WojGN9E9stvZ+jRy9PprNP1Dpru/i3Stss+Da7fTsXen//AMt1X/ND/wDUzK7ZY466/wC7dUr6i6yqVfh1b1JvdLP3Ukeb0+lhLT9MscrN19soWPe+Y88d+3BOlOrUV0xlJQhrLIxWf7uzOPkPI/VN+3T6Z1S3WXUwshCKnp/FbXk92MFnW62zSyjs0tl0drcnDy9F8Xk8/wBP0teqnRG1NxWibwm1/eZPSR9vrhDUTnKNWi3R95/ebfPD78Im2suPHe3qINyhFyW1tdvQlk8hCy7qEJt1323Q08PCcHjbJpvPzykXFX4fUVLW+LVbZZGVNyfHZe56LnPHnksyc7xa+Xo20jJwvtAq3Jucp2TVUvDpi8Yf+M6fTpys6fp5zeZSri2/Xgu2LhrHa0AaNU71GPs6i5N87+2MFYTl/Hh/lf8AI2HFnq9Yuo11tJPY04KPGfn9EdHTPUtzWojBdtrh2EreWOlkABgAAAAAAAAAAAAAarI+ZrWcYRYaya3TE55ccyqyteBL18jLjtWO5Hu8eR58pq6VlLz9RhBGV3MrALhGWvMwvyIouWZePL0NcnLPoiSxFcvuUI5w/m/1Izhu4eGviISWPq/1JuUUhd7I4Wt+zWj1E3KqPgyl3cc4Xxx2KD+x9u7jVwx/k5/U9S5LdH4Z/QhLURUtsXlmtWuk588etuJpvstpKJbtRZK9ry7L8v6nYjCFVcYVxUIxWEkscfIktzy5ZTflgKlvl5efXKN44VjPlyy9vM9c6FO7US1GhcXKf3q28ZfqmUZ/ZXX2XxhXhVte9OeEk8vKwuf/ACe6jR5vGfgSrqTTzzy/1O0wkWc/J46cjpnTY6LSx08U9sV595N92bZ0TTyo554w84Osq4ryDri++Deo8uWHl7czT1y8R7otcd2dGuqKiZVUUbFwG8cfGMJJEbe0f8yJkLe0f8yCpgADiddnuhdRCFsbJxTW2vcr/wDsbXbHz4yaIxnshofCsWoWu8XO142b927d6Y4/I9EAPN9U02ofV7rtPXJucK6G0uNs9ybz8Hgry6dZKvRaaNUlVdGdVnDSjGM3KOfTPkesAHL+z0bX053aiEoW3Tc5KS5X91fkkdQAAAAAAAAAAAAAAAAAAAAAAAAAAAAAAAAAAAAAAAAAAAAAAAAAAAAAAAAAAAAAAAAAAAAAAAAAAAAAAAAAAAAAAAAAAAAAAAAAAAAAAAHN6poZ6uVNi1PgKmW/mKaz5ZydIoa/Q+23UOxp0Vtudb/vPHArWF1Wi3QW2VVzt16d9c99VuxLHHbHmWOn6Naeu2Tu8a22W6yzHd/I8+vAxTVdCVmlWstUIJN5il2S+Z3dDbo6unTu0cNtEcycUsNNd+PUzPbrnLIjV0lV06OvxW/Zpua4+9nP9SP7JjG/xXe8K+V3MfWOMEYdehOUIx0mocrYb6lhZmvx4+pU1+to1mldsPGjKeltaj2WFw8r1Q6JOTfa7oulR004SV+9xo8HGPjnJr/Ykq6q40ap1yjV4M5bM7o/yfJS0muWh1Oqm6rbIqqlycFnalH5m3qOpqnq3ZG7U7IQg7HX9yEW885fd/BZwh0us/L2tW9E/u6fUSphKuNViUc7ku3Pk8Z5JT6RKduPaZezOxWOprLyvj6cInZ1imvUurw5yhGUYStWNsW+yf5fiZp6tXdqI1qq1QlKUIWte7Jrv8fJjpnfIjrumS1WqldC+VW+rwppRTyvg/LuW9DRLS6Oqic97rjt3YxksA1pzuVs0AAMuNc//qqswsqWE8P4Z/VnYOdPQuUm3PFsnKSe54XKwjpLsSN52XQACsAAAAAAAAAAAAAAH2AfYCvN8kVyyU+/y8yKf4Hkz9tRJDsY3Z7DLyc+2mXzyRlPyXcSkksNcmpvnldyyDa339MEU9yee+OOTEZd0+xHzZqQYbaWXld/1CjJxzgzWlzu7d/guTbJtvEcc9mb8d3pN6aHGWfeeMk6tOlz5+uOWbo1YlDLz3zn5G9LB3xx0xZtCFUYktqJA0BCv7r/AMz/AFJkK+z/AMz/AFAmAAAAAELe0f8AMiZC3tH/ADIDk19YsjfF6lUx08rbK1KMnujs3cv4Pb+Zb/a2j8JT8V8y27dkt2cZ7Yz25Ky6JS9Fqq3GtXah2PxVH3sSk2uTXV0nU1WR1FcqFfGTeHulFpxUeW+c8Z/5kCxpetaa3T1SumoWTqVskk2ox55bxwuGXNNqatVW50ybim4vKaafmsM5un6TqKNLZXDURVstPCpSS7OLefxyWOk6K3QwvjZKD8W3xFszxwljl89gOiAAAAAAAAAAAAAAAAAAAAAAAAAAAAAAAAAAAAAAAAAAAAAAAAAAAAAAAAAAAAAAAAAAAAAAAAAAAAAAAAAAAAAAAAAAAAAAAAAAAAAAAAAAByuu65aWmFEbI12ah7FNvG1ecjqmuyuuxe/CMsdsoVrGyXdcivV6DS+xV1eFOiO6Cu3JqEsds+rIaNqXTOqWw/h2ztlX6NYxn8cl7p9letotzp64xhbKG3GU8PuXlGKjtUVtxjGCSN3LXTgaT/3nR/8A8WX6I5y/9rH/APF1P/7Hr1XBNNRS2rC47GHVXjGyPn5E8Wpy6ebh/wC26p/+LX/+hqdsKdH1CqxpWX01+HH/ABe5jj15PSaeatldGWndajLZ7y4msd/kUvb4SrvtlpVOdFzprjFZbfHb0Gmpnfpyo1wrlqdPqbrlOV8GqIOK3/dw/X8PQtaTURp6hVDSWuVV9slZp5/erlzl+q7dvidjTyq1NdeoVa3SjlOS5XwNqqrVjsUIqb7yS5EjGXJvqtgNEbpS1U6XVJRjFNWP7r+BvNOIAaNV4+yK0+1Szy5dsY/8ATl/Hh/lf8jYcSzU61dRrhlbtjW1R4+ec/BHS0vtWZ+0uHlt2LgSt5Y6WQAGAAAAAAAAAAAAABp1Ooq0lErrpYhHHlnu8GNNqadVW50T3JPa1hpp+mHyit1quy3p7jV992VtYWce+ucHN1ult0tsp226ixXQnPdUpLNuIqPEe3C48vUDuXKMY7pNRXq2aor18jianS326DXWarx5WqdeIqUsYSg5bUu/OexmErn1KOx6jf48dmVLZ4O3nvx3z35zg48sWe3Su1+l09yqss2z4b4bUcvjLXC5LF1sKKZW2S2wgm28eS7nKusWn1Wuhbpp3PUSg64qLcZrak032XKfcoahamcL4pXyucb1dFqTjt52YT49MY57nHx21t6FaiiV/gqyLtUd+3zS9TL55Sz+R5+xahaicoxuWo32bniW3w9j2/DOcYxznJGOn1FeJxnqnKCokk5ya3N4nw36LlGpjIOzHU1y071CmvDTeZeSw3n8ywk2k0s5Xc8vBXV0TWnWojbsvdq95Lu9uE/jjGOe5c091663D+PGDlOMlLc191bX22pZXGOe+WWwdyKTWHzlvtks11pLJqpTcnny7fiWkejHqM1CX34fUmQn/Eh9SZUAABW1etp0jrVu9uxtRjCDk3heiN1c1ZXGaTSkspSWGc/qWntv12h8OdlajKblZWk9vu/FFS2epjrpUqOolnVxmpbXt8Pw1l57d0+PXyA7VtkKYb7HtjlLOPV4MUX16itzqluipOPbzTw/zR5yGn1lNFXhrUbrNPB2NuTbmrI57vvhv6Ha6RCVeklGcXF+Na8NeTnJr8gLwAAELe0f8yJkZR3JfB5AqftTRe2eye0R8bdt24eM99ue2fgbHr9KtO73dHwlPw3Ly3Z24/E4egv0dekek1a8TVe3y/dJ+/u8RyjLHolh59ClbXqv2JbNamPs/t7/AHXh8/x/8WfXnsB6RdW0L1b0qvzcpbHFRfD9M4wKuraG62Vdepi5RTfZ8pd8Pzx8DldKvUOqdRhPW0wjLVyXs8sbpPbHDXP8irpdRXVGnTUXV6rTTqtdSlHF2mxF5T+Hl2yB6HR9T0euljS3eJxu+60mvm0XDlfZ2Goj0fSu+6FkXRDYow2uK2rju8nVAAAAAAAAAAAAAAAAAAAAAAAAAAAAAAAAAAAAAAAAAAAAAAAAAAAAAAAAAAAAAAAAAAAAAAAAAAAAAAAAAAAAAAAAAAAAAAAAAAAAAAAAAHJ6qnd1DQ6TfOFc98p7ZYbwuEdVlHqGjt1F1F+nsjC6hvG5ZTTWGhW8LJXn9PPY69LOVzplfc5+HndLD47c+eTo22aiP2WslZKyF0U1ullS+9hP8CdXRtRRGuyvUQeohZOe6UeGpd1jJZs6dOzo70UrnKclzZJZ5zlmZK7ZZ42yuZq4KrVV6R26qcPBdmYOTk5t4y8f+OTW53SlTLqF1+nlOqCqsy1GM/PPll8dzr6zQXWXw1GlujXaq3U90W04v+aNF3SNROl6eGrzTZCMZ+InJrHmnnzGiZ46UfEsv1r0krrPDs1k1JqTTwo5xn0yaISdVz0kpXSqnq7HPY25SSSx259MnUl0ayEnbTfFWxvdsHKLxhrGH/UxDo19a8SOog9TG6VqlKPHvLDXcmq154qemhfqdVpNPfZqIQ2W8OTi5JSWM/RmNC7ddLTaS2+3ZGuyTanhyanhc/I6ul6ZZRqaL7L3ZKuE1LK7uTz+C7FeHR79PGqenvgroKcXKUeHGTz6jVS54/8Af7aJrUQ1Goou1rh4emr325aXd5fzfqaIWXT02qhT7S9PVfBuGXv8NrnHOfp3wXbehTlFqOp5VdcU5LOXF5yyUela2Ntty1cFZZONnEWllLGHz2GqeWOva30jw3pM06iV9Tk9jlluK9OfQvlLpujlo67PEmpTtsdknFYWX6F03Hny9uNdL/6qp4eVLh7M+if6vn5nYOdPQ7nLMv3snKSeXhPKwjpLsSLnZdAAKwAAAAAAAAAAAAABGUkiFtqhx3ZXcpTllvj0MZZaG9zT4IuSWct88mty7JciKfdnDLK32sT7p4awGm/kee0L8XXa6U3rXZXdaoz3y8JJdljOOPTBLTam56P7Pt2zza/3j3N7/wB3J8+vYz4tbd2b42o1PKWEjzPRtTOdnT1Xdq3dbGbv8ZycJpJ8xzw2njt8SXStfqZV9L0+ptlK2V0ZqWXmyuUJtZ9cNYf0NeOjb0aUksy8vIzl47Hn9J1LxftJZH2pTrulOqNW7Kg4JYePLOJfkS6b4leuqr1d2pq1bc9ym91V65xtfZYWHj5jSvSUP3ufP+rLRUqWNr5y3+RbXY9M9MVCf8SH1JkJ/wASH1JlQAAAHC+0Un7Z0ytx1E652T3V0ScZS9x47NE9I3X1qdEHbGqOhjJVzm2090uXnzA7QPE1ajfXoXq3rborp7niiU9ykp93h+nmy1Trdbp9ToNTfe7Ko6KD1CTympSxv9Mrh59MgesB43V6+x/Z3p1Htsqbb1Ox2ubTe3LSz8Xt+he1t09dVotc4ai7Qz0+6cdNY1OEnhqWE05YWV58gekBW6fONmgonC96iMoJq1rmfHcsgU46rQWauUY2UvUQTUnxuSXfn4EtNqdJq4SWnnXZGLzJR8vPJwNZOjX+0U6RxgtPCyNNUcqVk2nuePTv9X8i1LU036uyzTSxCWlVClhrNjfux+f9QOhVqOm32znXLTysr96UsLK+OTb4mjrcLc1RepaUZYX7xvn6nCTp1dOmrqryqNFZG6Lj917UlF/HK7fA26+idvSukqCfiVxVkfVONba/NfmB2o6vSq72eNsFZFqGxPlPGUsfJZM16qi5w8O2MvEztw/vYeH+Z5bFsKNZ1DwpK7dTqtuHnlyWPpF4+hf6Dpp0dRtonFqOlr2xfk97Un+aA9CAAAAAAAAAAAAAAAAAAAAAAAAAAAAAAAAAAAAAAAAAAAAAAAAAAAAAAAAAAAAAAAAAAAAAAAAAAAAAAAAAAAAAAAAAAAAAAAAAAAAAAAACM5qEJTfaKyzh/wBrOn/4bv8AQTemscMsvUd4HB/tZ07/AA3f6B/a3p/+G7/QPKN/pz+lvW9Tt0+plVXpfFUUm5eIo+r/AJCzrOn02kqu1b8JzbWxPc8p/D5HOjrquo2XX0Kah295Y52s4PW9RC7UwhDOad0ZZWOdzMXLTvx8Eyslez6f1fSdRnOGmnKUoLLzFovngvs71OjpmounqFNqcUltWWd/+1vTv8N/+j/csy67Y5eDLHLWMd4HB/tZ07/Dd/oH9rOn/wCG/wD0f7mvKOf6c/p3gcH+1nT/APDf/o/3H9rOn/4bv9H+48ofpz+ndMnB/tZ0/wDw3f6P9y10/ruk6hqPBoVinjPvRxwPKVm8Wcm7HQl/Hh/lf6o2GuX8eH+V/qjYVgAAAAAAAAAAAAADVZYor1ZmyeEV5ScuWYzy0MTbcsvzImWYZx9ssx75NilwQimbEYyaxaNLpYaZXKGZK62Vkt3q+6Kml6NVp7qpePdZXRnwaptba8+mFl92uTpS+68Pbx3fZfE4cI3+2T0vtl8I+Epzsta9/ElmUHnjjPyyuCSVteq6RRVVo64znjSNuDb5eU00/wASH7F0sY6HbKSnoliueVnGMNPj6lLTSv1N9WneovjprHZZXPc1OUFtS97v5tr6DU6nVT+z1dlVrWoVqr3rhyxNr80uTUlFt9K08NNpqFuXs84zjPjc2s5bfnnLyQ0/Sa6L6Zu+6yuhydNU2tsG00+Us8JvGXwc7UdQv1OquvotlHT10wnGKfDxKLk39G0b+m6rUarqEKZWy2ytncsPvVte1fLLOmONpt6CmKcnIskYRUY4JHdhCf8AEh9SZCf8SH1JgAABXu0ld+p0983JT07k4YfHKwyvremQ1d6vjfdp7lB1udUknKOe3mY6soqmNt2otrqgnmFTcZWSf3Umuc/D5HI1Wp6hpEoW32Sslpa04xxmMnYotr48sDtUdL02ntrnVGUVXR7PGOeFDOfx4I6fpGmorjBbpwWnWnxJ5zDPn+JVosnVouo1t3Qtpg5bbLN7hmPDUvNcZ+eTm6fW6vUfszTPUWKdbcNRJPmTcXtz+GQO5oOkabQOrwt78KnwYbnnEc5/58jT+w6IKPs+o1FEo70pVyX3ZSy48rGE3x5nIr6lqrdsfGmvGrhp1h9rU47n8/ef4HrQNOk09ej01enpWK647YpvsjcAAITrhPG+Klte5Z8n6kwAAAAAAAAAAAAAAAAAAAAAAAAAAAAAAAAAAAAAAAAAAAAAAAAAAAAAAAAAAAAAAAAAAAAAAAAAAAAAAAAAAAAAAAAAAAAAAAAAAAAAAAAAAAAAAMcHnerddh07Wy0y0cJ4Sluyl/I9E+EeI6poYTqv1dltk7Vz70ljy4+mTOV6ej8fHHLL+3p6Lo/UKOq6aVkaY1zg8SjjsU3XXhe5DOF5L/tOf9mtXHQaW6VibVryseSSf9Dj6WxS1++VrjGMnJNywm0+zz9ODHl09GPDfLLXp63WxjHW3KKS4Xb/ACs899oUlbp+F9yX/wC7OtVqpaud1rcZeWYv/tZzOsVT1UoShhKlST3d/vN8C3cXilxym1j7GRjLV6nck1sXf5nXvqr9ol7kfv8Ap8Tz/RdPnTyujqLaZOW1+HNLKWPh8WU9XfHVdTclbLw5yinLLXlhvkb1GsuO58lsr3ujqr9jpbhH7kfL4GKrtJbfKmCi5w7rZ2KPQte9SnTvhKNcFja02XNNXCOv1MoxiniPKXJ0nbw5S42ypU3aS62dVai5w7rZ2FF2kvsnCtRcofeWzsY0tUI6zVOMIp7lyl8ENJXXHU6txhFPellLH92JUumaLtJqJTjUotw7+5jBnTajTXuSoabjw/dxghoaq4XavbCK/e44WONsRoK64PUOMIx/etcLHHBIl0sy/jw/yv8AVGw1y/jw/wAr/VGwrFAAAAAAAAAAAIzkoptkjRbByx5pEo0ynvll8eiMN4NjrkuWuPguxqeV3OGWNSiHmMgjLZFpRy2jKknzk08MyZuO2pk2ySlFxkk4yTTXk0znPo2knVKEpXOLjsX71+7FPO1PyXCLkm3xl4NalLmLljBZjV82m3ptLrhm69yg24T8R7o5XKz6NLsTq0tHs9dCWK6pRlFZfdPPc2Ot44lnPrwQrbVvhy5w85NzCs3O7Yq6TpEpVwrxW4Srwm+U22/zZa03TNNproW1QanClURec+6nwb6I4gbTv6aAABCX8SH1JkJ/xIfUmAAAFTWaCnWSqla7FKptwcJuOH9DE+m6axPxIym3X4TcpttxTz39c+ZcAFSrQUVU3V+/LxliyU5OUpcY7v4GIdM0kLFONeJKUZZz3cY7V+RcAFGPStHCUHGr+HdK+PL4m+7/ADLwAAAAAAAAAAAAAAAAAAAAAAAAAAAAAAAAAAAAAAAAAAAAAAAAAAAAAAAAAAAAAAAAAAAAAAAAAAAAAAAAAAAAAAAAAAAAAAAAAAAAAAAAAAAAAAAAAAAADyl/2b19tln/AK1eHJt7W3hLPbB6sEslbw5MsPTx39kNX2Wpq/BmP7H6r/qavwZ7IE8I6/yuT7ePj9kdZHO3V1pfDJh/ZDVt59rqee/DPYgeEP5XJ9vIw+y2vrjthroRXfCbS/52Nf8AY/Vf9TT+DPZAeEX+Vyfbg9C6LqOlWXSlZXZ4iS4ysYz/AFOpXVdHUW2Yh7+Mcvy+haBdaccs7ld1VrquhddPEMWNNcv0x6Cqq6Ft02oPxJJ/efol6fAtArO1Wmq6qd0moPxJ7ly+OEvT4Ciq6p2ZUHvm5d3/AELQBtqhCW/fNrOMJLyNoAQAAAAAAAAAAAAAYwV7a/THqWTDSfclmxSXHxT4Dj+BZnWu6NU00msYaOOWFnpNNXmEs9gTgljJi3SSdsOPHDIKKly1nCNrT5b7GIpzWFhL4eZrCbWwikuUml5JiurdLKXGcv4mVByfH4lmEdqwd5F6ZSwjIBQAAEZLM4v0OFTrZVT1upus1diotmlDGK2k8JJ47r5nfKktBRLS36d7tl8pSlzzlvnAGi7quzUvT16eVlnjeEkpJJ+5uz8jXX1lzscXpJqL8XY9ye5wfK+Bvo6XVTarXZdZarPEcpy5b27fL4Ebej6a2rw5b9q8TtLH337wFZdfg6FNUpy8V1v95HblRUvvdnnPB2IS3wjLDWVnDOb+xKdlkfaNR+8lmb3Ln3cNdsdkv5YOjVXGmqFcOIwior5ICYAAAAAAAAAAAAAAAAAAAAAAAAAAAAAAAAAAAAAAAAAAAAAAAAAAAAAAAAAAAAAAAAAAAAAAAAAAAAAAAAAAAAAAAAAAAAAAAAAAAAAAAAAAAAAAAAAAAAAAAAAAAAAAAAAAAAAAAAAAAAAAAAAAAAAAAAAAAAARlBSRIAVZ14T8/Tg1p88FySyitZFKWG0s+eOTnljKjCxJcvjGXj0JxTn2TUf1IR95qPk+yLUFhFwx0pGKSJAGwAAAAADmUdUuv1F0IaGfg02Srld4kcZj3eO50zjdM6c4Xa6+x3QnZqLHCLslscX2e3sBYr6rXZR0+1VzS1zSgnj3cxcufwNGj677Q9O7NHbTXqW1TY5Rak1zh45XZlLQVaqf7J0k9JdU9C27rJrEeISitr88t5NfTulajTLpVs43ya8SNlc22qm08NLy54+oHT0XXtPrdLo76oT/APU2ura3zBpN8/h+Zuo6rVd1e/p0YSU6YqW99pdspfLK/E4ek6Vq9NPo1kKZKC2vUw84TjCSUvrnH0Rs0vTuoUXaPqM5OU53znbR4aThGzvznPHu/gB1NF1d6u2rGjtjRc5Kq7Kalj1XddvM6h5zp9V9fU6Xp9LqNIpSm9XU3mnzw4+WW8dviejAAAAAAAAAAAAAAAAAAAAAAAAAAAAAAAAAAAAAAAAAAAAAAAAAAAAAAAAAAAAAAAAAAAAAAAAAAAAAAAAAAAAAAAAAAAAAAAAAAAAAAAAAAAAAAAAAAAAAAAAAAAAAAAAAAAAAAAAAAAAAAAAAAAAAAAAAAAAAAMS7FOS95uTfL49S41ngj4azkzZujVTXzuax6L0LABoAAAAAAAAClX1GiyGqmlNR0snGeYvOUs8LzLpy6o6nS6jXTjppWq63fDEku0IrH4poBLrVVcZ+Pp7qpx2e44pvEnhPh4Xn39DbX1FW6jw4UXOve61cktu5d/j5NZ7HPWl1eo0Oo8XTWR1ds65TlKUdrSkntWG+Ev5vzGm6ddRrK1CiUZw1ErJajfxKt5e3Gc+fbHlkC/Lq2nhqNZTJSUtJBWT47prPBqj17SvTq5xsjF+Fw0s+/wBv5/gVdZ0rUX9Tsugkq7bYxs5717Yt/nFfiaX0bVTjpIOCUVpNlqz2sSaj8/vMDvabUR1HiuCaVdjry/Nrubyl0ei3T9NqhqElc05Wc595vL/Uu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BDABALDA4MChAODQ4SERATGCgaGBYWGDEjJR0oOjM9PDkzODdASFxOQERXRTc4UG1RV19iZ2hnPk1xeXBkeFxlZ2P/2wBDARESEhgVGC8aGi9jQjhCY2NjY2NjY2NjY2NjY2NjY2NjY2NjY2NjY2NjY2NjY2NjY2NjY2NjY2NjY2NjY2NjY2P/wAARCALEBDUDASIAAhEBAxEB/8QAGwABAAIDAQEAAAAAAAAAAAAAAAIEAQMFBgf/xABFEAACAgEDAgMFBQUHAwMEAgMAAQIDEQQSIQUxE0FRFCJhcYEGMpGhsRUjM8HRFkJScpLh8FRi8SQ0QyVTdLI1NoKTov/EABkBAQEBAQEBAAAAAAAAAAAAAAABAgMEBf/EACYRAQEAAgICAgICAwEBAAAAAAABAhEDIRIxQVEEExQiMoHwBXH/2gAMAwEAAhEDEQA/APfgGnVamrSUSuvmoQistsEm24HE0v2n0Op1Cp9+tyeIymsJnQ1/UNJ0+lW6u+NUZPCz3b9EvMS7aywyx9rYK2h12m6hp1fpLo3V5xmPk/THkWQyABvCAAr06yi/S+1V2KVOG9+GuF3/AEJ6a+rU6eF9E1OuxboyXmgNoNGq1VGkhGeosVcZzUIt+cm8JG8ADStTVLVS0ymvGjBTccdk+36G4ADVZfVXbXXOyMZ2NqEW+ZY5eBqb6tNp533zUK61ulJ+SA2gjCcbK4zg8xkk0/gar9VTppUxusUHdPw4Z/vSxnH5AbwAAAAAAAAAAAAAAAAAAAAAAAAAABW6hqlotFbqHHd4azjOMmm/qEatS6VFSSrjPdvS7ywBfBQs6rpo6yOnVsJcTdjUv4e3nn8TbHqOjlKuMdTU3Z9xKX3vIC0DmVdXqnTp5S2wnfY4qEppNJSaz+X5m2HVtDOEp+0QjGM3W3J495eQF4FOPUNNGMXbbXU5TlGKc1y08f0/E216vT23zpruhK2H3oJ8oDeAAAAAAAAAc7T9Uru1mrolHw46flWN8TS+8/o1gDogqR6lopOtR1VTdjxBKX3vIS6noYKblqqkoS2y95cP0/IC2CutbpvGjT49fiTWYx3cvzLAAAAAAAAAAAAAAAAAAAAAAAAAAAAAAAAAAAAAAAAAAAAAAAAAAAAAAAAAAAAAAAAAAAAAAAAAAAAAAAAAAAAAAAAAAAAAAAAAAAAAAAAAA4v2p0t2q6XiiLk4TU3Fd2ln+p2h3F7axy8ctvmOl0l+q1EaaYSc2/Tt8X6YPW9apu0/Uul9Q9ns1NGmU42RrjuknJcSS+h31CKeUkSM446debmvLZ08f1Ky/VaKEq+k36aq7Uyb2qSlJbeJzhDD5ZzIvUpaDT9Rh1CbWis3V179+5WNRbWc9sY+h9DNT09L1K1Lrj4yjsU8c7e+DTg8Hr6+syq08bKNZ7XVp6mrI75bnn3vuvanjvnOTp0V6hdcteqo6jPUvU5qsrk1UqccZzxj4d8nrgB4GOl170eljr6OoWV+zWxhCrdujc5yw5Lj+61hs06qjqS0ekrq0usrto0tWyUFY8yT95YTwmvPOWfRAB4TXaXV3a+fj6fW26r9oVzhNKTqVKax8OPPjJY6JR1SPX4y1L1EZqy13Nwm4Sjzt5csY7Ywj2YA8n9oqOoWavqPs0NTtlpqVB155as97GPPHp5FXXaDWULqOnoetWmV1Mq2t9ieYvf55az3w8/A9sAPDUabUyl0XUarRar9zbbHEXNvDXuPl5im/XyXPBVq0/UrY63/ANNq4xu0VsZ1yjY14meFmXDePNYPoYA8Jq6+ovqdDq0+rrlTOhKUVNqUElu7Pal3TWOTNek1kup6Wd2m109ZXrpTtm9zqcOduH2XD7+XJ7oAeM+zUNfHrkbbadVVVZTNWRsVjSnuWMuTw38Vg9mAAAAAAAAAAAAAAAAAAAAAAAAABU6rppazpt+nht3WRwt3Yo6no68ectLXTVCUK44S28qxS8vgdDX6n2PRWX7N7iuI5xlt4S/FleGtu0+9dRjCCTioTqTam35Jd8rAHPl0jWSrVO2lQrhfCM9zzLf24xwb7+lXT1inHbKqaqUl4jSjseey7/DsXf2po81Lx8+Lja1F45eFnjjnjkjLq+iipvxW1GTg2oN8rOV25xhgcxdE1MVGL2TU47JrxGlH95KSeEufvfAtU9P1Eb6t8a/Dq1U7k88tSUvLHdNlufVNHCyMHcm5JNNJtYfK5+PPBur1VNrSqsUm61YkvOL7MDkx6XqqbJyhGi3xVZBqxvEU7HJPGOeH2+BPSaDWV9WjqbvD2JWRe2T7Saaajjjtz375MaLrvj0aay2uNTm5+Kn/AHFGO5P5NY/Ev29S0lKzO3yj2Tf3vu/jgC4Ci+raJQhN3e7Zlp7Xwk8Nv0w+OTZVrtPdqJUVWZnHOVteOHh4eMPDAtAAAAAIy3bW44zjg4P7Cvrog67nO6dVldqnNuOZptuPHHvYOxqdbpdJtWp1FVO/iO+SWTYrq5WSrjZFzjFSlFPlJ9n+TA42t6ZrLJVRq8J1whXxv28xkm08LlehmzpmrWjjVV4eXdbOfvbcqTk1h4b8+e3B0LeqaCmMJW6yiEbFug5TWJL1XqSl1HRQtrrlqqY2WJOEXNZkn2x8wOZpemayq/SyargoRgrHGbaltjjtjv6NeXqd0qftHRe1eze10+Pnb4e9bs+mC2AAAAAAAAAAAAAAAAAAAAAAAAAAAAAAAAAAAAAAAAAAAAAAAAAAAAAAAAAAAAAAAAAAAAAAAAAAAAAAAAAAAAAAAAAAAAAAAAAAAAAAAAAAKPV7LK9BOVWU84bXkgLinGTwpJteSZI8fprLK9RCVTe7OMevwL32hl43Vel6LU2yq0V7sdmJuG+SXuxbX14A9EDyctdX03RrT9I17vctTKtK2LtccLLjHt2+LxyzVR9o+o6uvSKuejonbpZ3SlZFtZjJrCWV3wB7EHi9T9rNb7NRqKFUkqq7LanW3jc/OWUkmu3D+J0KOs6zUdQu/faOnTV6p6bwbW1ZLC7p57vyWAPSA8PpOsayzplOl086NOvZLb5ztcnuxNrbF549e7Ir7Ra3Q9L0a0867VVpqZ2xnByk93HvSykuO3cD3QPFdV6rrdXN4uqpoq6lXQqllWPDWW3nz9MFvpP2h12u6pXCyiC011lkElHDht7c557c8LAHqgeX+0XX9X03WThpHVONEYStg62370scyysfRMpVdW1uh1nULoXVWUrqKrdE8ubUsL3fT5Y9QPag8c/tFq7ddOnNVulujeoyjCUcbIt8PPPx4XwNcftBrNHT0nT1y0yjrKK2pTcn4Lyk3LLy088dvmB7UHlL/tDrq9TdbH2f2ejVrSuhp+JPlJy7/HOMeR0OtdR1Wn6ho9FpZ0Uu+M5ytuTcUort5c8gdsHz/p/2g6hpumaSjTxU5qmd8p2Jz34skku6wviet1r1Gs6G503S0ls6lOUksuKxlpf1A6YPBuyV/TOhUai+yFE9JbZKSscd04xysvPOOSrdrtVfpHqdRqbYajTaKizT4sa3SlLDePPKx3A+jA8t9t/aJ6DQQ09k67Z38bW1yoN4/I4Nep1XW9drdTC22EdRo7JUxUmsOG34+bTA+jg+bW9Z1so2dZjOzwdXCWjhBN8T2Rw/9W4+gdPoel6fp6JScpV1xi23ltpAWQAAAAAAAAAAAAAAAVtfpvbNFZRv2Oa4l3w85X5lKei19s4323VeNVNShWk/DWE0/jl5/JHR1N9Wl08775qFVazKT8kVquraK6G6F3G6MPeg48yeEuUBzZ9E1TjXFaiuUYOM8NNJT3uTwk+z7c8osXdK1EtHCiF8EvEslNPKUlJtrtzxnt5l7WdQ02hUHqrdniPEPdcm8fBGi7rfTqI1ytvcFYk4Zrlzl/L4dgK+j6XqtNKCV1Lrar8T3MtuMdvGfVJfI2dF0ctNXqXNSW6xxr3LDVabUV8uW/qbLOt9Op8PxNRt3w8RZhL7vbL447eZs1PVdDpVW7tTFKyO+OE5Zj/i48vj2A576A3HTJXJOuiVNmFxLMWk/plk6ek6l2xsvtqzGVLxBPGIZ9fXJ0o6zTy1EaI3Qds6/EjFPlx7ZNF3V9DVRVdLULZbl1uKbcku7wlngCjZ0OyUnKNlct/iKaluxiU3Ly7tZfDLOk6dbp+oTv3wVUt3uQz7zbTTa7JrHdd/M3X9Y0GnVTs1McXQc4OKct0V5rHzIXdb6dR4bs1KxYk4OMZSUs9sNIDog51nWun1SjGd7UpwU1HZJva/Ptx2Z0E00mvMDIAA4dns/wDaDW+2bdnscdu/ttzLfj8slPSK99Ts/Zcqo0+w0Y9pjJvb7+PPueg1Wh0us2+06eq7ZzHfFPBsVNcbJWKuKlKKi2ly0uy/NgeQ6V4zt6V4MtPGX7PefHTaxvXbHmXOouvT6jX6iLo1WnbrWq081tnHhbXF/g0vXODsW6LpdtELLaNLOmtYjKUYuMVny+ot0vTVdXK6nTKyuK2OSWUl2x8gKHRo3vqnUpRjR4Htcstp+JnZH6en5neNEHp65T2OuDlP38NLMml3+PY3gAAAAAAAAAAAAAAAAAAAAAAAAAAAAAAAAAAAAAAAAAAAAAAAAAAAAAAAAAAAAAAAAAAAAAAAAAAAAAAAAAAAAAAAAAAAAAAAAAAAAAAAADEoqUWpJNPujIArU6HTU2eJXTGMvXvglq9Hp9ZS6tVTC6t/3ZxyjeAKUuk9Plpq9PLRUOmt7oQ2LEWVLfs50+3WVXT09bprqlWqNi2LMt2fmdgAUbukdOvnGd2ionKMVBOVafHkib6bofbFq3pKfaF2s2c9sfoWwBRn0jp1lddc9FRKFTeyLrTUc+hifRum2ODs0Onk4RUI5rXEV5F8AUp9J6fZqPaJ6OiV2U97gs8duSVXTdFTq5aqrS1QvlndYorc8/EtgCnqel6DV3eNqNHTbZjbunBN49DC6T0/2lan2Kjx1LcrNizn1z6l0AUY9I6dC6VsdFQrJNty2LLzw/1Zn9ldP2Sg9HQ4yioNeGuYrsvki6AKf7M0L1cdU9JS9RHGLNi3I2avRaXWxjHVaeu6MHmKnHOGWABQn0fpttVddmholCrOyPhrEcvPBdcYuGxpbcYx8CQAp29L0N+mr01ukpnTV9yDgsR+Rm3puiutqst0tM508VylBPYvgWwBqtopudbtrjN1y3R3LO147/maqen6OhxdOmqrcIuMdsUsJvLX4loAVF03RLTw060lKprlvjDYsRffKXqWwAAAAAAAAAAAAAAAAAOV9p//AOua/nH7llDWamL6ZRK3qGn1OzV0uU4YioLcu/Lwehs2bH4m3Z57uxpUNGq3iNGx9+FgDj9Y1dVut6Xbptfp6oqyxeM3GcYvY+O6N3V7Fb07QyV0Lk9XT+8h2l765R1HRp1BRdVSjnhOKxkko1RSrSglF8R7YA4PVVrH1256KdUZrp+X4sHLK3v0K/S79JorN99ka6LOnUup2tcxW7cs9s8rOD1HuOWfdcnxnz+RGVFM1FSqhJQfupxXHyA8hpdPfXPQ3wjL2nSdPhZGD4clveYY/wArx8zd0HUU0T6ffqZxqqs0DUJzeFlTy1n1xg9btju3YWcYyQnRVOChOqEortFxTS+gHkenw1nj9O9jlXXOWn1EoeLBtbHYnHjK8mvoW9PtXQOi7E1nVVt55w8vP55PS7I7lLCylhMwq4JJKMUk8rjzA4Gqu8H7VWN66nSRemr3eKk963y4y2j0KaaTTyma7KKrHusqhN+sopmxLC4AyAABQ6o9Q6YVaeqc42S22ShJKUY+eMvu+3wL4A81CuN32P8AAlU64Oahh47eLjyKirt12onO1NWR0tlCz5yr25f+r9D122O3btWPTA2xTztXHwA8r02ctT1PTTae3WT9refLapJfrA9YQjGGIuMUsLjCJgAAAAAAAAAAAAAAAAAAAAAAAAAAAAAAAAAAAAAAAAAAAAAAAAAAAAAAAAAAAAAAAAAAAAAAAAAAAAAAAAAAAAAAAAAAAAAAAAAAAAAAAAAAAAAAAAAAAAAAAAAAAAAAAAAAAAAAAhKW0l6Ewalcs4NieUJRkAFAAAAAAAAAAAAABrvrquqlC6EbK8cxksr8Dy9Wng69DKmjT79Qrb3XattfOMeXdLC7ep6trKNNmk09tUarKK5Vx+7FxTS+QHntVCV/2b6ZGqUnNWQcW++6Kk19OOCt4/jW6zqrTS21aiKflCE2vzSf4nrfDrzCDhH3OYrHb5GPZ6drj4UMOOxrasNeny5A890KMpdShTNt+FGWpefWxR/nvPTGuNVcJucYRUsJNpc4RsAAAAAAAAAAAAAABiX3X8jJiX3X8gMV/wAOHyRIjX/Dh8kSAAAAAAAAAAAAAAAAAAAAAAAAAAAAAAAAAAAAAAAAAAAAAAAAAAAAAAAAAAAAAAAAAAAAAAAAAAAAAAAAAAAAAAAAAAAAAAAAAAAAAAAAAAAAAAAAAAAAAAAAAAAAAAMN4CkmRtjui16mqOYru21+P1M267XW1gGmNmfPgyrPXAmUpptHBplP0NVltiwopY+JLnCRZlNLzK85pywmaZNzllv6IKeznGc/kc8899RqRtkscrub6n7uH3KsrU0ljGTbW8NfHyLxZfCWLIAOzIAAAAAAAAAAAAAA1SugpRjlZl2+hsi8oCP/AMy/ysmQ/wDmX+VkwAOV1qdkZaOEPHana1KNE9spLZJ4zlfD8CppesXVaJbq3dKmt2XSnPEorc0l8ZLDz27AegBzKOqO3qj0briliTjKM89mu/ku+cZKumss9r110o6y102z2pWe48JYiln+QHdBxqusXXRpjTRVKy2bgsW8LEdzzxnjthojX1/xbK4w0+U9niJyblFyeMJYw8Yy3wB2wcS3rV1eh9qlpq4xk57U7eWo5zxju8cLn6Gx9Yn7QktOnQp1wc3PnM0mnjHxQHXByI9Vvlo/aXpYQrnGMq5StSTTeOeMp+fHfsXenav27RV6jZs35WM5xh4/kBaAAAxL7r+RkxL7r+QGK/4cPkiRGv8Ahw+SKPV7LI0U11zlX418K5Sj3Sb5x+AHQByHfbobHpqZrVzlKUoKyzmEVFNpvD83x8zX+3LbJRen0qlXKVcE52bXmaTXl5ZA7YOL+2r5V5hpIuUK52WJ2YwoS2tLj4fA0x6zOqd21eLKy2TgpyxiKhF47PnnhfED0AOPLrijbKEtNJbafaHmXavb3+eeMG+jqMpQ1PtNKrnRWrWoy3Zi033x8GB0QeefVtTTqp2aipRU6avDr8RuOZSly3jyxz37HX0Gpes0qtdeyWXFrusp4yuFlAWgAAAAAAAAAAAAAAAAAAAAAAAAAAAAAAAAAAAAAAAAAAAAAAAAAAAAAAAAAAAAAAAAAAAAAAAAAAAAAAAAAAAAAAAAAAAAAAAAAAAAAAAAAAAAAAAAAANVsVjK9DaRmuCX0KVeXujjC8jZF7fd747mI5ecJrD5QknnKWPU8l3t0TznzIyTfZGHNLCXcOUvLGDKb0hJbfqRS75WWSby++WjGM9zpIzc0oRTWX5G6mPvyzyzRHhrHZFqiOI8+Z145o3ttAB1QAAAAAAAAAAAq6y9U1PH3nxE3Wy2QbRyNVKU7N8nlYwl5IbYzy01VzcLYyk21F5wdnTz3QT9V2Zw2jsaOanCLXZhnjqx/wDMv8rJkP8A5l/lZMOqtq9HXrFX4jnF1y3RlCTi08NfzK76No3GEVGajFOLSm/fTeWpevPPPqzogCjT0vTUapaivxFOLk0t72rdy1j58j9l0eLbNTuxa25wVstrz34LwA5NnRa5XUyrttio2Oc5b3vk9m1cm+HSdLXKt1xnFQUVtU2lLbyty88G/XaqGh0dupszsqi5NLu/gc23rV+lpvlrNC6511K2MY2blJOWMZxw1nsBas6RpLKa62pqNakltm1xL7yfwJw6ZpoRUVGTxKEsuWcuPC/Q1a7qi0d8q3Vv26azUZz/AIccfmaZdW1VOgWq1GihCM9iqjG5Pc5NJZeFjuBmnolcbLvEb8PdF0bZvdWlzhPy5fkdDR6WvR0KmndsTbW6Tb5eTn3dV1dFUVZoMaiV8aYx8T3JZWU1LH07HR00750qWoqjVZ5xjPcl9cIDcAABiX3X8jJiX3X8gMV/w4fJFXqj0y0bWs3eG5JLanu3ZW3GOc5wWq/4cPkij1mu27SVxoyp+PW8qOdqUlzj4AadNodBrNPvpna2py3Wb5Rnl8NN9+yS59DfPp+jpg57NkISjZhN4Wxcfkjj9U0t+leKvaLbZbrnbFS5k2u0Y4WcLzeMepsts1Nlk6VDUN+NfJ+7LbscJbfLHfHHqBcXSNPqbYXQnNaedUltjJpy3S3PPweexnVaXp1V1VVspU26iyXhuEnFt7UmuOywkijpq9TG+hSjer1OrZxLYqlBbvh3zx3zg29V02t1ervvojBLTQj4alF7pST3vb88JAWoaLp92ptqjXKVlTxN+9jDjjbn5NcFrTdPo08LIxUp+KlGbsk5Nrslz5HGlQ433XTqvWnt1Slao7suPhrHC5wpPnBrWn1sqZ2W+0+LVTU6veknnfLPC4b24z+YHWh0bSRUl+9bajFSdjbiovMcPyxkuaeiGmqVcHJpNvMnltvvlnnpx1St1ShHUyy25yxKMlHxFlY5Te3OHF9vI63R1JU3cWKnxX4KszlR49ee+QOiAAAAAAAAAAAAAAAAAAAAAAAAAAAAAAAAAAAAAAAAAAAAAAAAAAAAAAAAAAAAAAAAAAAAAAAAAAAAAAAAAAAAAAAAAAAAAAAAAAAAAAACMpKK5IK1C5ZRpx8jnllZVWPEXqiErorjPJoaIPuZ/Ztm9N0bm5c4SLEJbo5KK7r5lmqaSaeO5vDLcJW8GE8mTahiXbkw5JGqVqecdl+ZLZBGahl+9yGk0mnk0yXZ89ySk+G84yefLLyb0k4xlh8cBrHcPjsYlLj4nOJag1hsGG/Uyux0cvkXD/ItUvj5FVm+qSXOeGdOOtRYBjcsEXNI6W6VMZNMrPQjvfn+Rn9mJpulLCNXiv0MOTffjzWGYwc8uX6XSTseeeCcbPU1OKMPOW08N+XYmPJfk0sOaQ3orYlnPOSM0/M1+1KndYpLauf5FS2OU0bVyJxJ5dueU25slh4L3T54i457P/n6Fe+OJZ9RprFXY9zwmvzO0c8Lquwn++X+Vmwpaa6MpLE9+FjPn3LqeUV6PYAAABX1d8tPUnXVK6cpKMYR9fi/JAaes6Seu6VqdNU0rJx93PZvOV+hzOo/tHqvTtXR7FOmuVKioTcd057ucPL4wvqXP2tZKqUq9FZKde/xVuSjDa+eezf/ADglHqlstRpoLRt1ah5hZ4i+7jLbXf8A8gc7WdEVWqtlodO1CzQ3VN7s5k8bVyZ0unlX0mWnq6NPLjDxa7pRatxxJL3nz6ZwjprqM/a4VWaacK7JuuFjfdrPl6PD5NdnW6a7OoQlXJPRRUn/AN+VlY/QDlx6ZqL6Y0ui6OkWshOum2zM64KL3c5zjPZZPSUUw09Uaq01CK4WW/1OYuvVeHGcqZrdOuCWecTWU/p/Iv6TUrVVynGLilZKCz54eM/kBYAAAxL7r+RkxL7r+QGK/wCHD5IkRr/hw+SOb16yyGkpqrnKv2jUV1SnB4ai3zh+Xp9QOoDzfUa7Ol1r2fUW21vV0ONKm5Tim+Y5bzz6P4lXqWv1FsuqvZqtPspoxXJqMlmx5xh8Z7dwPXA87qNNZ7BU9Lptcq/GzfRO5+LOOH2e71w8ZWSpbbXZLptdVuu1FErLlKuMpRsWFxB8pva/V9gPWg06aCr09cIKcYpcKbbkvm2bgAAAAAAAAAAAAAAAAAAAAAAAAAAAAAAAAAAAAAAAAAAAAAAAAAAAAAAAAAAAAAAAAAAAAAAAAAAAAAAAAAAAAAAAAAAAAAAAAAAAAAAAAABiXYDVOa7YNT2t5Sa4Mz+9z58mGefLO+lYbIPkyzBmMVgym08ruAa9Mtsbdq+JlXtrLxk0iKy+exfOtS7ScpSeHlt8k1HhZRlRSXyNc7scRWTlbcnTqJyajHlGqUt2MLCRiUnJ5kuEYT47lxxZuX02OXu9u3BFZbDWYpLz5MNNdnhGtM2nDzjnDMkE8diUe3ITaUVyTj7vY1pPhpP8CaUvNfkS7+Go2NtcLu16mDDWHlryMp5ZnK2tnxIoz58BcGT0y+wA8wrL7EckiL44SEUUvXDMTS+ZnC7tmZZcfXk1Ga1PHkYb45fz+AfdmrUwdunsri8OSwm+2f8AnBuTdc2m2ddkG65xm499rzgrvsatNp7KLJStWzCwkmm3yuP6/AtUxVs+YpJd8eZ6JNOWU3W3SRT2yjKSku69fLB1q87VkqUVxWMYyvJYx6lxYK7SajIAChU6k9WtJJaGClc2ksvG1ebLYA4Vui1MunrSrQwlU4yThK73lPPEm/P1ZvdOq01sdS4K90aTYlHvOeecfgjrADjrS6u3qlF9tMISqnJu5Szug00o49eVz8DRquj6i/X2XRcVCy1uab5lHbHC/wBUV9Gd8Aeds6LqZyqxtSjo1W1n/wCVJqL/ADZ1+maeel6dRTbh2Rj77X+Lu/zLNbcoJvuyQAAADEvuv5GTEvuv5AYr/hw+SNGt0dWu00qLdyTakpReHFp5TTN9f8OHyRV6lrY6DSu2Tjuk1CCk8Jt+r9PMDRHotOM2XXW2yuhdK2clubj91cLGCWs6RRrJ6iU52RlqIQhJxfZRbaa+rK3SbbdZ0u+uOu33K2yPjLnHPDX07Fd/+y1uoV+qlpaudO/GknN4w+c8pvj8QL8uk764qzXaqdlc99drcd0HjHGI4w89mZ0/R6KLKbVO2dlU5z3Sl9+U/vN8HK1j1Wgou8S3V2WUUxdM4tuLks7t3l39fI3dR1N9mtvilqFXp6I2Zpmo7c5bePN8cJ+jA9CDz0tRbOm/qEdRZuq1MYQhuxBwzFY2/HPf4o2dT19uh63Cx2S9mWnanDPG5uWH/wD84+oHdB5GvU6+GjhXPU2O/UKylPOds1YsP6Jv8Ds9D1NmsjffOcpRbhBJvhNQW782wOqAAAAAAAAAAAAAAAAAAAAAAAAAAAAAAAAAAAAAAAAAAAAAAAAAAAAAAAAAAAAAAAAAAAAAAAAAAAAAAAAAAAAAAAAAAAAAAAAAAAAAAADTZDz7mhvukW59inNYkzlyRLWGADDAAPIgGue54SeF3+ZsHD7hfTE7oqKiny3gJY7BRiSYXe2HhEJ4a4ePiZcknhshJ5ykWRm1sjNeG+cJf8wRc4+phZS8n6rBhxw16N8M1pndZWXnCbZOvnCfmzVJ84XEU+xui8LOOfN/zJVg+Xn8AmwDLSbk9q8s9wpYMwaaw18iLWHz3M6b2lnPmZRBrC4CkTRtPJlEY4wSRm9NTtkxl+ZkjLjsIrDfqZhLun2ZCUuCPZ5NyMXJKa5eFg02SwufI2yeYuX0ZTszZPZHjzz6I6YRzyqMaZXS3dk/zLVEK0nsSa7PGXn6/wBCVTjzGPO3jHo/+IaiuU60oS2v1TeH8Gd4SSRhqxSSjKMcvnCy3xx8CxRapL72ccZaxlnIVllTcYyaw8NJ8ZErrZd5yf5BP2O+pJmTiVaq9NQjLc2+N3J1arMxzJr5huZbbgRU16mdyDTIAAAACFP8KPyJkKf4UfkTAAAAYl91/IyYl91/IDFf8OHyRlrPcxX/AA4fJEgKNnTdNOM6v3kVZvbUZtZ3NZ7f8Qh0vTx00tPm2dUtvuzsbSSxjHp2Lb/jR/yv9UTAp6jpun1N3i2KeXjdFSajPHbK8zS+j0Tji6ds5PcpS3tbot52vHdLODpAClLpemlqPG2yXvKbgpPa2uza7eS/AnqdBptVNyuhvbUU8v0luX5loAU303SuVTcMuq13Q57Secv8zbpNJToqnVp4bYOTk18W8s3gAAAAAAAAAAAAAAAAAAAAAAAAAAAAAAAAAAAAAAAAAAAAAAAAAAAAAAAAAAAAAAAAAAAAAAAAAAAAAAAAAAAAAAAAAAAAAAAAAAAAAAAACM+EUpPMm35lu94i/kVDlmzQAGGQDzHmRYeYBnh9wMPtwRw+zJ8LsMcEVrceOAoJ8tE2YNbZ0i1gxucc4J8Mw48ZQlK198L6m5LhYNSfvYZtXYZJicZ5GeGGYI0ynxgypZW1v5P0MADLynzkwFJpd2iFm5puGE1+DLIlbIywyafZlR+Iot+aNlU5uGZcEuC45rOUMp8GmNuHh4ZPxEs45MeNjp5RiUXn0IymkuOfiHJt8vuap2KrMo4b+Pl8jeONc7lImm2n/PhMjGlRlKaeG159k+/c1w1HiXJLGMei9DXqLbJWSrbxBPCwscfH1O8moxbPbZG6FC2pucu7a7N/Mw9Zhe7B5+L7GPCpm9sJNNeeG8mzwoOCqk1lLz4ffuaO6o4beWZLHgVSy4Wfd757L68GyumpxcliSXm28f0DMxrXpqsyU3wl2+L/AKEdTbvmoxeYxXHl82bJ6lQsiq0nFd/LPwXoabLZXYUklh8YQW2SaiCnJJpNpPvzwzbXqba2sT3L0fKIxrck2uSMoNP4kY3Y6FfUItZlFrHfzSLVeohN7YyTa9GcVYVUm13aS+ffJPT2Oq1NYw2sv0RXTHPvt3UwUYav/wBQ6mlhLh+pchLKDrLtin+FH5EyFP8ACj8iYUAAAxL7r+RkxL7r+QGK/wCHD5IkRr/hw+SJAQf8aP8Alf6omQf8aP8Alf6omAAAAAAAAAAAAAAAAAAAAAAAAAAAAAAAAAAAAAAAAAAAAAAAAAAAAAAAAAAAAAAAAAAAAAAAAAAAAAAAAAAAAAAAAAAAAAAAAAAAAAAAAAAAAAAAABX1L91L1NBsveZpeiNZxy9s0ABlkyACKY+JFy9O5lZ9DDX1YiMKzlZNiZqccLnn4mVNZSLYS/bY0YYyCLUXHzTwyLb7GwjLHGSxKjs81ySXYymn2Ir74SJkXnv5EgRqo7ojKykmuRhP0NN22DUoyxJeWTUm2bdLBDc4Zk8bUm3n0KUr7G1hsTlOVaTf3n+C8vz/AENTDXtnyTt1EpvEOEYqusUlF+b8zfRRGEU3yzY4xznCz6i5T0SX2r2QsctyXPwMLUOL5eX2+RZzueEaXpk55z38hufKWX4aXKyb93LMqi2ccy4LkYqMUksYMtE818PtXq03hyUnltco2XxUVuxzjv8AU2h4lHDWeR5Na6058m9zceM+hF5k8tt+XJclp0+3BiVHosM3M45+Niok5PC5b7YN9svCqjUu7WZfj2M0QxbJPvj+ZGyuUrZZ5w2uTW5pfU6aox3cmyNeUuOGboU4WH3ZtUMJL0MXL6SY/aFdexYfOTFtSllp8+RuMx4bb8kc5lduvjLNKzqxBRlxhZfzKrXLSLt8W4Zzh+ZUSwdcbtxy6RSaw1xjzOrpLMwjzJ/Pu/ic6K3TS9Xgsze1RjBZ5WV6peRrbeF1NuhTL91H5E9yOTK+5cRe1L0RGvUWQbxJtP8AxPJdxu8k27IKVGsjJe9iLXcsK6LxhrnsG5ZW0xL7r+RhTRiU44eXjgKzX/Dh8kSNdcl4cPkjYBB/xo/5X+qJkH/Gj/lf6omAAAAAAAAAAAAAAAAAAAAAAAAAAAAAAAAAAAAAAAAAAAAAAAAAAAAAAAAAAAAAAAAAAAAAAAAAAAAAAAAAAAAAAAAAAAAAAAAAAAAAAAAAAMSkkBki5JGid/lHl+vkaZScnzyYucibW5WJJvsQ8eL4TK4MeabZseZmADNu0EB5AiAHmPILBDzAZAaNc44WY8v0NmeAiylm2quecp+XqT3c8oSri/gQ8OSy1Jt/E11We4O5J4bRJtS+RrVKlFyecs07nBvyS9TUm2LlZ7bZzUc4fJGvUcvd5djXFOcuPqycq8Lhl1GfKsvUNrth+RHxrPVEUlznDx6GHFpZa4NaieVSV8uecZNeNzbZJRy+EbI1ZzkdQ7qFNblP0838EWFXubbXy+XkSrr2V88NmzyOeWTpjj9sJYSD7BvCy+xByc3iKePMy2mklwjK7hJ4wiUYvJm1qRh8cmGm8YRKS5MZ4wgrDWODGOSSWTDTCaAMPuCoi4/vNy8lhkpLMn8wlnPrhiXfjszV/wAV1AAKLbMgZlxiPpyxGPm//LEvgDTVY4qLyynOb5x5ehcsgpxx5lS2pwb8zrhenHOXaNU5bsx4x8MlurMeZcylzllSiGZ4w2i9GPu884GdMJWVHK5IyrSWWkTj936BLL57efwOe+3SyVX8JzlxxFvv2JuhuOIt4XOfVm2XLT9PInX3x6ludiY4RWsrk28Sl7qSNElt5nJJLzb7/BfEv2R5z2yU9fpLNRTBVYzB/dzjOf58G8cj9fbFd844nCbcX5Zyl6rHqjoafVRsWO0vRnM0mjsppkrGlKTTwnnHD8/qTcZQkmlynlG9xLbhXXynbHH+F/yNhztPqsyjvwvL4eRfjLciusu4kAAoAAAAAAAAAAAAAAAAAAAAAAAAAAAAAAAAAAAAAAAAAAAAAAAAAAAAAAAAAAAAAAAAAAAAAAAAAAAAAAAAAAAAAAAAAAAAAAAAAAAAAFbUvsixJ4RTsk5Sb8l2MZ3USogA5MAAIABCdtdcoqc1FzeIp8OT9AslqYK/tMpxzVRZPE9r3Lbj1fPdCT1clbsVMWn+7cm2mvNtLHPyDXisA0OOpc54tgouGIrY21L1b9PgIx1ClXusrklF7/dacn5Nc9gmm9ArxnqoxrU665ScvecZNKK8nyufkHq4QjKV1dlSU9ico53Z7NY9QvjfhYMkFJNtJp47pc4ZJBGe/cj5/Azx5mJSUVkJ0xOSgnlpFZw8WfHKNsYOx7pfTJtUVFLHCNS6Y15Ne1QxhEJbn2SRukQkvTuWUuLRKDSy3yTjWnHL5JqGXl8kkvLHBdszEjBYXHJOMFu47sz24QXEW/N8L+Zje3WSQby+PkgMB98kKxJKXD7EoQWMdkiJOPKJVxiSaSMMzjgfAy2i+e4fCM4MNdsFZ0RXBmWe2DKwYll5C/CMeUYaZJdhJ+gTSKeHkzJds+rx8mYDk9uHjh5Ny9JtJR44JpLGX+fmQi0lxw/XyM73ypcGdLLGXlowo8mWzLfBntpBpbn6EJQUlzz8Sb57dhJpLCNS6Ys21QrjBtrzJhDBd7qSMR7L5El91kYr3c+RKPaXoX5UisyRsWE+DXHBtijnk1iw0m/lyZSwElltB8ktb0g0jTOOXlm5+eCD+JvGueU2qWQ2rjs2WdLqVxGb59X5kJw3YT7f+DVKmTa2rOTvMnHvG9OvGSkiRzqLpwbjY00l82XIWqSXxRvbtLttBjcjOQoAAAAAAAAAAAAAAAAAAAAAAAAAAAAAAAAAAAAAAAAAAAAAAAAAAAAAAAAAAAAAAAAAAAAAAAAAAAAAAAAAAAAAAAAAAAAAAAAAYl2A12zSWGVZPMm/U2WRbm2uTX5nDLLfTNABgymg12XV1ShGc0p2PEV5v5GuV8pzcNNsslCaVmXjYvP5/InTRGmLW6c25OWZvLT9E/T4BrWvaEPaLfDnL9wk3ur4k5enPl68E6tPVRBRhHOG2t2W0/N5ZtQYPLYkBkBkAAiAACxos0tclPY3VKbTlOviTx2y/MxO26jxJ2R31rGzw4tyw+HlfDvwWDKXDDUv2gsSzh5x3Sfb4MbFldzVPTNNy08o1WTknOW3O5emPl5k6rvF3ZhOtxk44ksN/H4obPGVsS7Iy2lwzDeDC97lkQeZLhYRhRSJrGGYwXaaYxz8BgyBtNMLl4XJJ9sLHBiPn5ZQx8OwaH6DAaJpcImyRFRbZOKwH3M8oztqQ8+BgduAZWj7GMehkw854RZTTC48jOE2/INMJvyRSHCQaz8Bh+Yl2wuCLpFpdyJJxwgkkucL5m4xYwksZa7GUspt+Zh8rC5S/MmuIi0kYi+F8sfmZaTCXOMEscmLWojt9Bs5yTXYw8DyXSKSXxIuJr12qhotHZqLPuwWfi/keE1nW9bq7nOV84RT4hB4S/Dv9Syu3HwXk7e9X3I/FE2k4LHn3PB6D7Q6vSXxlZY7aW/ereEkvhjsz3NFsbaYWweYTW6L9co058nFeO9sqL3YNy7kVh8oku5zt2zjBcZ+Zh8oylyzDDSLSSwQcXu4JuOVyYS2rhZNSsWbQcfex8H/ACM42rlLLJPCmufJ8fVGJRcpcJm0uKEa03wic44jhdvmTjFrGTMo+pnyspMelGdlsF7s2l+Jv0WplZujN5a8+xC+C5XqVqJeHqFl9+GejG7jju45aruLlAhU8xJm3YAAAAAAAAAAAAAAAAAAAAAAAAAAAAAAAAAAAAAAAAAAAAAAAAAAAAAAAAAAAAAAAAAAAAAAAAAAAAAAAAAAAAAAAAAAAAACNudjw8Eg1lYIKUu/PcZeOcNfHknbHDyQxk8+XVSsPa/Jr8yve52TenrdkN0c+NFLEfLHPmT1Fk4RSqjGdjxiLaXGVl/JCiiFFarrTxlt5bbbzy8sLrXacYKC7Yz3ysNv1MskspYXb0Dw+6wxtEcAy1j/AGMBBgGcccg0wA/gAgAAgZ4SMBcvC5Cw8jVdTCyULNqdleXBvOE8Y5x5fA3JY5kn/Uyve4x+Aal0rUW+J+6scfHhFOyMW2lnzWSwljg0X1yeJVzVclJZaim5R80ydF0b6o2wztlysrDXzQWz5bG/QwwAyJBctgymQYjy0iUnzldn3Xowly8eSZiPLw/PgozjcuO5JLGM+RrTafBuXbJitRhdx8zK47mH6mWtGMGfIw1yjINGCPCMvhmH8gaZSz3MJeS8gnxhEmklyBjz4MvOOTC9UYbeMBWJdjDXZPkyw20lnub+GPYlwSbw1nsYzxyYw2SL6ST5eTPCRhLKz5oljglWIt8cDBnCSMpYXPLIrjfamqdvRrNn9ySk/lnk8K1hLH4n1GcY2RcJrMZcNYPMa/7JKdrlo7owi+dk02l8ma29n4/NjjPHJ5T5rJ9D6PVOrpOlhYsSVayv5HN6Z9lq9PbG3V2K1xeVBLjP8z0GOfghtj8nkxz6jK47BZy8syhgy8sZWFyyvrNbp9FXvunjjhLlv8Dm/aHr9XSadkMWaqa92Ge3xZ4DW9R1evtdmpulNvy7R/A1Mft6ePhufd9PWa37UaibcNJXCpf4pyTf4f8Ak5Go6h1G3MrdRdh+jwvyPPk67Z1S3VzcH6p4NaezDDHH1HVet1Ox1q6bi3l88+XZ9/JcfI209U11DTr1dqS8nJtfg8lGnUwue23EJvtJdn8/6myScZOMlhp8p+RLuOkxxvuPR6L7WXwko6ypWxXDlH3Wvp/4PS6HqGm19PiaexTx3T4cfofN/mbNPqLdLcrqJuE4+aff4fIy48n42OU/r0+i2uLbbbRTnCW/Kw0nlPOEVemdZr6nQ4SxDUQXvR9V6o2y7npw9Pi8uNxz1Xa08sx/Pubypo3+7jyn7q5RbOjqAAAAAAAAAAAAAAAAAAAAAAAAAAAAAAAAAAAAAAAAAAAAAAAAAAAAAAAAAAAAAAAAAAAAAAAAAAAAAAAAAAAAAAAAAAAAAAAA12RyirLEMuTSiu7b4S9S6+xz9bGUkq1CM42PE4yljEfN/H/c55xZNtdEHZZLUWVwU+YwknnMM5XPbnvwWEvURioRUYrEUsJeSMo4F7ZwYYb2rL/LzMv4dhq+xHLXYYTfo/yGORjLKyNNPkxx5klx2/ALGfT9B7EWYJST+nqjCXm8r+ZdIwDKSfbK/NGcL0yvUJpFL0/8B4S45z3a9A+VxwjBRkAZIbZyn97OfgVpNU6pNzsauxGMWsxg0m85XbJvI31uzTzhCyVbf96PdejQal+GzC/xL8xhf4l+Bp090b6I2QcsSXmsPvzx9DaEvTOF/iX4BJd935GEYYRsk1jC8/gYxjld0I8ksZM7b0hjD45Xp5o2Jow445TwEs/B+foL2TpPKMYyYUX8GSSaMWabYafkF8SXxwRyQU+o6ien00XVhWWWRri3yo7mucfBZeDV7Vdo8w1alfOUsVOuCUppLLePhyvwLOt0y1en8NzcJKSlCSWXFrlcfNFV9LtcvHesl7Tub8RwTjhxSa257YS8+5uaD9s6ZKUoxtnXCEZymo+6lLtz/I2ajqlNVjrVdtk4z8PbCOW3t3fozUujVR0l+nhZJRthCCeFmO3s/iZp6W43+PbqHZY7HY3t2ptw2YSL0NN3W4S0ys08LE81ySnD78ZSSyln5olqerxhp3ZCNkJRnts3Qy61Frdny7PjnkT6KvBqhG+UXXXXBPan92W5PHz8jXf0N6iMlZqm52OTs/dppuSSyk3hNJJJ8+ZZIlXLtTOOv0dMMeHcpuWVzwk1h/UtrDllfJFWWl336W2U23p4tdsbm0k/0LVfb8f1F9Mxi+eyqc1h7YuXzwjRp9XGWl0ttrUZXqKSWWm2s4/U33Qdlc4J4cotfLg5sdBrvZdPVK3T500oOtqEsPasc8+aZmNLK6lU7WotzrUW/di3LiW18Lyznkxf1GL0NV+kSsd9ka63JNLLeM/qVI9H1UKJKvUwVsq5VyltaXvTcn58d8Fu3RTs0FVKdddtMoyrcItwi4vjj5cfUvQxXr5UwlHW7d8bNkXUnLxOM8JZfHOfkSl1bR74xVre9RkpKLccS4WXjC5KlfSdRXfLVRtoV7s8RJQaglt2td/qZh0Vw01lMbl78allrzjLL/HPA1FW31TSxnZCUrIyrw3F1Szy8LHHOWRn1fRwrhY7JbZJy92Em0k8PKXbnjnzK8una2Ub1K+rddZvlJJpyWeIt+Sxxwc6/pup0041JeJGEJbdlUnGzM29jw1hJ+rx+Ykg71Wv092o8CEn4iT4lFrOMZWWsNrK7Flo5Wm6bqY9RhrLrYSa3ZWHnEsPGc+WEvidRxy+W/o3/UzdDKfkVOra+vpvT7dVZztXur/E/JfiWlCPq/xZ437ca7Eq9HDs03Nt59Gi4yOnFj55aeV1Wpt1epnffLdZN5b/AJfI0gG305NTUASjFyajFZbeEu7ZKTqo4li2z/Cvup/zLIlykRhCVjxCMpfBLJ0qd09P+9lCNlXD3SSzHy8/L+hybL7LFhy93/CuF+BPR/x9r7Ti4/kLix59unt3YUbIP4KabMyhOON0Wvnxk5XkThqbaPuTaT7run80Z8duvnr2ux1Nml1ELqpbJweU/X1WPie20Otp12lrvhBJSWGsvMWu6/E+erUVah4niqfr/dl/T9D0H2SvcNfLQ25irfeS9JLvj5r9Edseo+V+TPP+0e80aSgtryseZcK+mhtiuMLsl6Fg6OIAAAAAAAAAAAAAAAAAAAAAAAAAAAAAAAAAAAAAAAAAAAAAAAAAAAAAAAAAAAAAAAAAAAAAAAAAAAAAAAAAAAAAAAAAAAAAAAAU1UrNfOydGPDjthZu7p9+PLyLhU0Cj4U7Iwth4k5Sas7p5x+HAWNk6+HhcGtR+D/AtvBjCM3GVFeNTfMvp8DEsJ8eSN8s7XtxnyPL+HrtRq+oUeKnbmuMpRzFKPOcGOSdadMMPLt30/NNMZS7vBydPRHRdcjp9O2qrKXKUXJtJp4yRenh1HqushqHJwoUYwipNKOVlv5nHVa/X376djyHHfPB52m6zXVdO0ls5OM5TVjTfvKOeOPUsafSVy12r6bJzlp47bIre04/7FmNq3i17dn5PH1JRjKT8vhnucfpnT6V1u2VO/w9MtvM28ya57mddXoreuWR11vh1QpjtzY4ctv4nbHHXtn9c3qO2qfWT/E12x2LzefVnJ6lXZpf2fXRalpHfBKPLb5b757Gv7WTsrlo5Vt5jNy4fdLllyvROLdk37dUycL7R3ylp9PGuWFL942njhYS/NkbLJ06Pq1Kk929bfX30sHEx4LZK7wwceiyWos6RHLeISnL4tLH6nbcXjBNuefH4oJZJPhejf6GUsBp4efIbY1pWpljUW1Stc5Z3qLWNseyWfmmb2a5ycdVV79cYyUk4v70nw1h/D0NnL5DWUF5B92TiuDKis8k2nixFrGCXmYcUuTK7ma1IPLHyJGCKx3Mow2F8WFZUufQzkxgyviBjOe6/IoQ6tTbfZXDT6lqucoSsUPcTjnPP0L5xOl6W/Ovm77VGWouUaWkovL4fbP5moOhDqOnnDSTW/Gr/h5Xf3XLn04TNOl61pNVKtRjdWrU5VysrcY2Y9H2zg5ehtV66NpoQs8XSRfjxcGvDxW48vty3waenabUV19IlfZZbU67FGtwUVVLa8Pjntlc+prUR3KOraXVU6W2mxyhqpOFfGHuSeU/TsTr6hp7ddfooSbupinJY4Wf6ZWTzmg0t2js6M41y8CxK2fH8Oarknx8U8/NM2aOrW06rSdSthDZqLZ74pS3pWfdT8sLbH5F1IldjS9V0+puhXCNsVZnw5yg1GzHfa/M6Nfb6/zPOdLu8PXaejSSudMt/i6a2Db0zSfaXz4xnDT4PRw+79X+rJkRnju+yKVPV9DfOca709kXPO1pSS7tPHOPVG7WwnPRXwrb3yqko49Wml+Zw69XorumaeiuHiaivRz+73pxDEk15ZfHJmRp3VrdP/6d+Iv/AFHNXH3uM/oaKes6G9SlXdLZGLk5uuUY4Xd5aSOPp6tRXLoErdT4sGvdh4ajt/dPzXcx0u7Tz+zk6NVrY31+BLdp61HxIJd2vX6l8Yjsx6xoZae653OMKknNShKLSb4eMZ5+Rv0usp1kHKlzcYvD3QlHn5PB5nW6iy3Q6yhamnV7K6nDVQityXiJKMscPtnjHfsen0sb41bdRarZp/fUVH6YJlJFjcks5Mp7guxlJL6GFYx6cfAY+i9Q+fIFBtI+ZfaC16nVWXPn99NfTjH5I+mS7M+Y3R8WV1D7yllf5svH48r6msXq/Gk7rlAy002nw1+RspexSuaz4f3V6t9v6nSPXbqMWz9nj4cf4svvtf3V/h/qVQ228t5fcGnH2wzbpONRFvtFN/gsmpm+P7rTSm/vWrC+S7/mv1CVDfhGqUnJmHL4GGyyaYzz2Y+KOz9ntWqupaXxZY2TWyb/ALue6+XJx4x3PgtaeOLIeT3L9Rboww8n2mC2xJHI+zmves0MoTebKZbH8V5P/nodc6x4ssbjdUAAZAAAAAAAAAAAAAAAAAAAAAAAAAAAAAAAAAAAAAAAAAAAAAAAAAAAAAAAAAAAAAAAAAAAAAAAAAAAAAAAAAAAAAAAAAAAAAELGo1ybeEkatDh6Klq2VqcU1OfeXxZttyqpYai8d35GvSSc9LVJ2RsbisziuJfFBfhvAAQPPV21UdZ6k7ZuEZyrgms92uD0JzLuj0X2aqVkp/+o2t/9rXZolm3Tjyk3tT02ljoevqmMpWRup3OVj3SWH6+hst0Nd/Ur5aXVum1RSviop8Y47+eDdDo6Xizs1d07rIbFbwpRWc8YM6jo8bpqyvU3VTdarslFrM0vX4/Emm/Ob3twuk0qOq6Y+dspXYfqs8HX0kcfaXWY7KmCZZv6TTZpKKK5SqenadU4PmJs0Ggho1ZLxJ222vM7J95Y/kJjpc+WZbv/e1T7Oe/ptRe+9uonLP1x/I2ey6HU9Q1kpJWXKChZGS+6seRKPTnpOk3aXTTscpKTi08PL9H5Gl9HlOMJ+021XSqVdzg17+F55/UrPlLbduXXKUukdI3c7dUkvkm1+hf69Wrdboa5dpua/GJdn0qmVGlpi5QhppqcUvPBt1OjhqNRRc5NSobaS7PKwZs60v7Jvf/ANePlN6jQXTnnOnqhS8+u7n8ki7rE11uunHGo8OX+lv+h07ekVez6imMpKN898msZT4/LglZoq7NZTqZN76U0ksYax5nGzTd5sdub0PMup2wa400ZQ+WZ5/Q9A3mXPZFTS6OvTanUXQcnK+W6SeMLH/ktZwYscuTOZXbLx3MNvy8/VBPkk4+aG9OdaNQpOdEo11zany5YTiuc4+Juw/RFfVRUpUZqlZi1NOLxseH7zLMXzlou1s6EsN4XBnHJkGFjDRhLuZYQGF6mQ/gEA4Y+hkAYAAAIMAUv2pppTcY+LJrOHGuTU8PlRaXOPga/wBr6ZppRvclPZs8GW7OM9sZ7cmip23dW09ng3Q8NTU65RxCvjhxfZ5+vdmladex6WzV06ht2Tss8JtSi5ZxlLnHlwb6SunbrqNPpo6i5yrhJpJyi002+M/j5muzqOlq1L087GrI7crDeNzwufiylfpL9V0Oii+E5TlbFSUuZKG54b+KWMlGvRayyGouupkr7NPuxj+9GS2r5tRT+pvU0y7tev01k1CFmZO2VWEn95J5X0S7luH3fq/1OB0rR6ivqNcrapRh4PjNtcKySSa+aSf4nfj936/zZnJYPCzKTwlz6JEKZU21+PVscJrLnFLEl6v1JuKlFxksprDTWVj0OJp1db0nTaOiCbis3QbcG4ZeEnjza5+HzMq6EuqdPhCE5aiChjdGSWVjld8E69XoPaPCrnX4rysRj34y1n1OVpI2S6ZodPZU4Rs1LU4p5W1OTx5Yy0a790NTCiu17KtW7pQdTUormUnuz93l48+UizGK7PtWjr1Hsu6uNkn/AA0sLP8AXzwTp1ulvvlTVdGVkc+6vg+fwfocGuyxaizw7pTst1SshV4acZweGpZazwuc5XbBu0D3/szTwjJXaZyd3utbPdaeW15trHr3Fn2Oy9Zpk783RXs/NvP3OM8mFr9LKCkr4bXJRznzlzFfg0ee1mnulr9dGFcnXq7HXY8cJRjGSf1SaIW6e79zGNcsLSw1PZ/fhHCX5rj4F8YPUV213JuuSkoycW15NPDX4k20ll+ZT6RGUemUymsSsXiST7pybbz+JZubxwuxz+VbPI+bdSp8DqOora7WPHyfK/I+iqWV6M8f9r9J4WshqYr3bVh/Nf8APyLHq/Gykysvy4F9K1PvRajd8e0/j8/1KWqjOmiFc4uMpNyaax8F/Mux7ZfchrbZLwovbKHh8Rksr7z7f7G8a9eeP05QLe+p99PD8ZL+Y8dxX7uMK/jFc/i+Te3PxqMKVWlPUcLuodpS/oivddKye58eWF2S9DM585fLfqajUcc7rqHHyMxg2/QlGtvuboxxgWrhx77rEI4RZ0cd+rqi+25P6d2aC90+DSnc/L3Y/N9/yMbeqSTp6j7Iahw6rOpvi6D/ABX+2T2p4D7M/wD87p//APLP+ln0A64enz/y5rkAAbeUAAAAAAAAAAAAAAAAAAAAAAAAAAAAAAAAAAAAAAAAAAAAAAAAAAAAAAAAAAAAAAAAAAAAAAAAAAAAAAAAAAAAAAAAAAAAAYksxwzRolJaWCnCuElw41/dXyLHkVdJDwp3VxodUFNyTznfnlv4csL8LQACIWWKuqdj7RTb+hy+ka6zVyulZCSU4xti8yaSaxt5S5WM8ep0dTdXRWpXfdlKMO3m3hfqatPoNPpozVUHiUdrUpOWIrtFZ7LlgVum9UlrLLoWVwj4cYzUq5OSaefPHljuuDXHqmpejWonRTGFkYzqbs8m+z4zn5It6Tp2m0c3OmMk3FQ5m5ZS7Ln0ILo2iSxGE1ynFqyWYYbaxzx3YFNdb1FlEbatNB4od9ilNrCjJppcfDzMz694epnGVUZVKEpJxk3JbY7ueMc/MlX0bR2XvZvVFcJVOtSkuXLc888rnt2LX7I0btdrqeW5PG+WFuWJcZxygKl/UdRR4U9VVtw5SxVZxJKty54z5Y/A0rqGsr1d87o1RbpqcIeI3BbpS57cv4JPOEdKvpWjgktjlh5zOTln3XHz8sMhHouiiniFm73cS8SW5bc4w88d2BzdX1jUarpdstPUoSWmdk5ObTjy0lHjv7r7lzS9Vsu1yoVOa98q3NZbTiu74xjhrubZdD0MqlX4U1Da44VkllN5w+eVk3w6fp69T7RGLU85xue1NrDeO2cAc+eu1Ub9TBwrk1qY0UrL4zFPn/nfgr16/U26xR8OuNcKrHZHd/ejLa2njtn8s57HWs6bpbZ2zlGe61qTam17y7NYfD4XJploOn+PVpXCW/wp4W5+9Ftbs888vPPmSzY5VXUbdXZp4tKDjqYxbhJ7ZxcJNd8Z/R4yjtPPn5mKukaSqxTjGbkpKeZTk22k0ny/RlmdSw8Y59TFwlRXT8ialhJYMSrw/T4+RFvDw+6OWWBOmvUbZarTRcrE8uSUfuvC53fiWY8tehUhZv10lG7KrhiVaXCbeU8/LyLcexix0Zw+7MN84RlPOUzD47GFGMN4aMgoxnkZ5AYRkAEUMGQVGGAMADD7EiMhBjyY7fJmVjnI+9wuMdkb+GfbCXmYh2+r/VksfRIQ+7w8vP8ANk+FjPbuM+gfkY/vYMrpkSipQlGSymmseXyMhcReRKrVWkkorCSWFjhJGxGtcMmhRJvHpgg5tywlky84EF5sDPkRcd+H6E/Mwn73wGxoeU38yv1LQw6jpJ6efdrMX6Ndi1Ykm22Rrlizc3w+Ebalsu4+c302aa6dNsds4PDRV1qzTVNeWYv9V+p7/rvRY9Th4lWIaiC4f+L4M8VfpbIeJpboOFndJ+vl+P8AMR9HDknJjuOPKRCU+ODNnHHY0vudcZtzzzs6ZznhkoQz3RA31xwi5XTnx4+V7SisGQTrqndNQri22c3rKq5XWKEFls6qUYQjVDmEFhP1fm/q/wAsEaao6eDjFqU5LEpLt8l/UyG8Z813vshQ7OrO3HFUH+f/ABntzifZbQPSdN8WyOLL3v8AkvJf89TtnfGaj5H5GfnyWgANOIAAAAAAAAAAAAAAAAAAAAAAAAAAAAAAAAAAAAAAAAAAAAAAAAAAAAAAAAAAAAAAAAAAAAAAAAAAAAAAAAAAAAAAAAAAAAAFSxKrX12KFkpWrY2vuxS5yy2adTSr6ZVuc4ZxzB4aCxuBp013j0RscJ1uX92aw0bgjz3UKLJ9Sm50X2WePTKqcU3GME1ntx3T7lWNWqlZqc06mqFtfvJQlLElZ5tvnh+XdcLJ6sAcLZqP2FHbTZCcLoy2RzlwVibaT5xjnDKmqhqbYyt8DUv99Y4QlCXK93b25i+OHjCOxLq2nrsvhKNijRlTnjMcpZa75zz59yC61Q3GCpv8WU/D8NRTknt3euMYAoT0V+o1E1dXc683tJyaWXt29nz54NMYaz2zS2So1CnHw42S2ybkvD5eeyW74PlZOzrOqVaO6Vc67ZuFfiTcI5UI57v8PI1T6tGVm2mFmI3qlzlDiT9Fz+YFXpNOphpdXXCuyM/DShOacXKWH3TfdPGWu5RqU4W4op1MHXVROyDUtzase54zzx3x3O3+16JVwnXC2xyrjPbCOWsvGH6c5/Arftaq2/fTRLEtLK3xmuYqL7PnOM5AoairV3ZnKrUKqU7nBOuTkm2tjwmseePJFzqyXtGhhqIXXRdVm6MM5bxHlpFxdUhGcKp03OUqnYpRgmmkstpZz54Na6rprHCa09stRGbrjDanNcbn547YfcDm06fXKdPiwverTq2Wc7YxSW9N9u+755RoWl1O3NOn1Mb1ptt8pJ+9LfHck/PKT7PnyOtpOsp6XSvUws33pJzUEopttL6lzR9Rr1k5KuFijHOJyXEuccNfLs+QOJ7DdbVjZfKpQvcI7ZQ2vEdqxnK5Txk6PR9NZp7rlKNkYSqqfvN8yw93fzzg6wAw0mjVZCMU5SltiuX8DcVdXNtxoqlV4k3lxnzmGfe4+oWNOmhKVTsnZCzxJOUZQWMx8l8eDbzjthLyLDgowUYpJLsjU/NfgcOWaPdRi0S8yHZkovg89aiWBgZ9QRWMd8BmHJJ4XIzzyUZH0Od1/fLo98a5uEpOKUk8Ye5Lv9TlU9Rus6hHUueI1aaUHGTxFzjtcs/V4NTHabemGODi0dU1d9lNUa6lZO6VcpSjKKxGKeUnzyn2ZpXV9VVQ/BrrlGquVkvEk22vElHGfp9Ow8abegBwrNVrLddRUvCjfVdODfvbJLw1JNrv5+vxJVdZvtrV0aq1XDw1am8ybm8Pa+2F8e48TbtkHy8HFfWdTCrxbKaXGyFjrSbTTjJJZ+Dyu3YxVqtZX1C+h+FK+22MU23sjivLwu/OO2fiWYpXc8l8eQV9FqfatHTe47XNdl5Nd+foyyhekhz58mIfd+r/AFZkxD7vHfL/AJk300k3ysvOO5GTSWUs/Ay1j4tmJSUVkSqjGxZ5wm+yb5Zs7x55ORqJR/bWilZNRThb3aS/umLOpWKyVUbK3nVeEl3bh4e79fM1pHRXfj1JucIyjGU4xlLsm0m/oee0WtvjZpIOcY0zjBbYRTWZJ5T5ym+MNcY7m+6Oknq+ovWtKUfD8NrG+McLDj8d3p5i4q7yRFyjnanl/Dujz9vV9RC3U+HdGcVTbKDcUlFxkkuM5ffnPn2JTtv0/UZw8deJaqYSucViOXPsu3klySYo764IOTjPnscOPVNVvpc7oquMtspRinu/eOKbWcpNLhrPPfg7tqTXHqTWljXZmxe6s58yMuJwws4N8YpLC5OV1azURvjCtyjDapJx4y8+v8jeE8rpLdOru4bKWu6fpuoV7dRWm12nHhr5M29Psnboq525c3xnzazwzbJcpLv3M61dLMrj3HgvtF9mLdOnqqLIzrf38+618fT/AHPNWaLUVpt1Sx6pZX4n16cVZlTSa80+z9UcDqP2Vc83dOlsfd1N8fR+X1O8l06cfJM+snz+umf+CWfkWoaW+WNtM8fFYX4nXup1WlnsvVtcv+7PPy9TU25PLbf1yYtfSw45J1VWvQJc3WJf9sOWWo7a4bKoqEX3xy3835/oYNlNNt89lNcrJekVkjepO61nb+z3Rpa+9X3RxpoPz/vv0+Rc6V9lZyat6h7sV/8AEny/m/6Hq664VQUK4qMY8JLyOmOHzXj5/wAma8cEksLBkA6vnAAAAAAAAAAAAAAAAAAAAAAAAAAAAAAAAAAAAAAAAAAAAAAAAAAAAAAAAAAAAAAAAAAAAAAAAAAAAAAAAAAAAAAAAAAAAAAAAAAAqST0+rUoxtmr3h85jDC7/DJbIW1xuqlXP7slhleiTpk6LEoQjiNUnPLnx+oa9rYADLk6jotep1Ntltsts4yjhRSlhrGG/NLyRs03SlTbVbK7dOubl7tainmO3GF+J0gBydd067V9QtatlVRPTqubik3L3nlfDv3Ny6XWoxirGlHU+0Ljz9DoADky6HWoXRrulHxblbiSUoru9uPTLbx8SNXQ/ChGEdTPCqnU/cXMZPP07nYAHJXSJqV//rJKNtar4gt0YpYST/P6kaeiypl4lWq2WKzfFquKS93a1j0aSOwAOJ/Z9JUpaqb8JQSbgm8xk2senL5Lei6b7Lq7NQ7XNzW37qWec5bXd+WToAAAANd1sKKpWWyUYRWW35I1aaEpSldb4cpSfuSiudnkskIyesuzCTVMHKE4Sh99/wBO5cC+h9itPiXH1LLXBWsjy36HPknSRFvs3wZT+Bh+SMo81aiT5MS7dzEm/Ii+RItrKeFwjCbfcjl9iaWFjzZdMb2hZVC+t12R3QbWV6vKa/NGqXT9JNNSoi1LdnyzueZfoje3gnF5J3Gp2rUdO0unsU66kpqTlltt5aw388D2DSbZRVKxKOx/Jyba/F5NHVNbdprNLVpo1Od9mzNraivdbzx8jOn1l76jHR3wq3eB4rlW21ndjC+GORqq3XdO0l8nKypOTk5Zy09zWM8P0Rj9naTfXPwIp1qKjjKSx24zzjyyc6nq+t1a0sdNTpozupnbLxJSSSjLbhDT/aBW6vQVzp2V6unc5N52S3NYz2w2u/yLqjpS0GlcFW6YuKjKKXLSUnlr6s1x6Vo1Bx8Hhy3t7pbspYznv24KOo63dX0WnWV6eNl9snGNWe+HLP4KLZv1XVLHdpKdJ4GdTW7YyuliL7cLHdvJe4i/CqFMK664qMI4SS4SSzwbTRROy2imy6rwrJYcoN52vHKLC7maQZGHZt+r/VmfN8kY4S5fm/1ZPhpKTxE02SbT4fZm3csNmuySaa+ZcfYo66cFZTTLRV6qc4zmt7jiKWPX1yidF3T7o0WwhRC62ClXFpKaXp9Fwaeq6WWo1GnktNHUwrjOMoSmo4zjHP0ZUh0zXqzTqUYS8KVb3qaWdvdPzbWeOUsG9DoO3pzshNT0ylDEYtOPHwz9exK/U9Ojm+6zTydMlHL2ylBt8L4PP6MrabpllS0KlXBOnxHN8PmWcNfiVaujauOncZQjKdcYRjmz7+Jpvy4zjz9R0jrpdOle64x07tmtzXG6Wfz5LFlFU01OuE1JYllJ5+Byo6DUvWKTqhGL1CvdikspbcbP9+2Dsp+vLMVWr2bT+43RW3X9x7F7q+HHH0JTa25XmbMJ58mabF73GeEJ2JqT8uDE0pJbkpJSTxhPnJqSb45JNNJL4r9SzqhOzDwscFPqdt1VEZVtx3PEmu6WOF9f5FxqKfq2Smk4tNLDWGawuqmTn9Jtutrn4jclF8SffnOV8Ts1xxEpURxGMVwksfTHqX49j0xhCyqu2O2yuM16SWShd0Pp0k5rS1xkk2mljH0OmRn/AA5fJlsjUyynqudX0Lpqal7JCUu+XyXqqKqI7aaoQj6RWCcfur5EhrSXK33QABAAAAAAAAAAAAAAAAAAAAAAAAAAAAAAAAAAAAAAAAAAAAAAAAAAAAAAAAAAAAAAAAAAAAAAAAAAAAAAAAAAAAAAAAAAAAAAAAAAAAYfCOb+1Jf/AGl+JrHG5emM+THD26ZqvqrsinOEZOD3RyuzXmUf2rL/AO0vxMT6pLY/3S7epr9WX0zOfDftxtH9rpx9zWUbscb6/wCn+56Hp/UdP1Gp2aeTkovDTWGmfOJP3mdboHWl0uUq7a91Vjy2u6+nmjzY596r6/N+Nj47w9veg1U6ivUQUq5xkmk+GbTq+brQAAAAAAAAAabNTXXbCpyXiTT2x83gDZKUYRcpNJLlt+RUnu1uYLMdPKMZRurnhy5zjgzXXbqHC3Ubq1talp8qUXn1fyLcYqKSisJdkgvpkABA12rKNgaySzYquPy/ES4jxz8je6ovyIumPocv1RZVbc+zWGMvHHYzZHbL5kTFmmLWY9nJ+RhSff1MPOMZMjWzY3xglBvOCI7PJLCXVU+q9PWu1GiU64WVVWuVsZcpra0uPPk16nS6jS9Qr1Oh08LYKh0eFuUNuHlP5fAtanVvTzoSqc/GsUG00tufP/wR1vUFpdRRTCt2TsnFSw8KEW8Jv69kTt0jm0fZ9S9kr1lddtdWmnCT3P77knx5+pKjo2otqphqtqcdH4G5NZjNTTjL6Yz8y/f1WFPUFplDdBQnKyzPEWlnHzx+qMaTX3W31V6iiNSvrdlTUtzwsZT4WHhrtkbqudo+i6qdOhq1lkq46aublKmzDlZKT+Hpn8TMenaurQVaO7R1a3T1b4KEpJSxn3JKXy4fY33deVek6hY6M2aS3w4wz9/nGf1/A2ftjZfXTOpKU73U3n7q2pqX13If2Frp1F2m6fpaNTPfdCKjJ5zzguFbR6h6vSUaiUdnie8lnPHl+WDm/ajXy0ehVVUttl7xn0Xn/wA+Jm9t4Y3PLUT1v2j0Gjsde6Vs0+VWu3wZCv7SdPlYqpWODbypNe7y35/I8QYay3jyLHu/i46fTFJyWYYlF9msP8zE87eVjh5PM/ZLXyk56OyWVFb6/hzyvzX5np5cVd/L8TceLkw8Lpr1F9NEk7rq6lLt4k1HPr5mY3Vz5hdCS2qWYyTWPJ8euHycnqsbJ9X6eqqqbZbbcRtbUe0ef+I2xUa+p9RjPZXjR1vC4S+/n8CWMOpLW6WtwU9TTHesxzNLcvLz5NniQ3uCnHcllxzyl6/I8hXC1Ux8PSU6hrpVbkrXjb97lcPPy4+ZNJ6bVR1tU5WQ0+gpU+OZ1vduf0wn9GZ8U29XLUVQrjY7IKE8KMnJYeeyTNdmqooa8e+upzeI75KOWeV1O/V9I6Xo6qbbnXpPHaqWXGW3EG/hnJattWslXr6o0aiUtHm7TWvD25eXF+Tyn39PIvhND1EpJLOe/Y1Nyb/l3K+lsrt0WnlSnGqVcXBS7pNcL8DeucGZ0qU1wnHCINe6m35r9SaTbee3mYmo4WMrn+ZqF9IpZfH4knFpPyRNJLGOcehCeVy8kntm+kam8r5r9C9HsUaXlr4P+Rej2PXj6YjJGf8ADl8mSI2fw5fJlVmP3V8jJx+t6u7QVUammxct1uEnxz2l9MZ+WR7dbpbnpo79TZurqTnJJNuLec4+GWB2AcOfX5eHBw00d8opuMrcc79mFxzyjdo+oTv10d8JRqvUlT7yw9j9548s/XsB1gAAAAAAAAAAAAAAAAAAAAAAAAAAAAAAAAAAAAAAAAAAAAAAAAAAAAAAAAAAAAAAAAAAAAAAAAAAAAAAAAAAAAAAAAAAAAAAAAABF/dZ51938z0U/uN/A+cS6lq9zSvff0RvDlnH7S/iZ/kf4/D0xiX3X8meZ/aWs/8AvS/BB9S1jWPGf4L+hv8AlYk/8rl37iq/vP5s6nT/ANnz6Vqq9XOMLs7qnj3u3k/n5HL7s6/ROoafSUXV3KGZyyt0cvGMeh4sJvJ9rntx49z4bPs5q9Pp4aqGp1Ps+9JRml73n2f4Hcl9oNLVKbWqqtrjD3YpNTlJfHsUKOsaGmLUfCkn6wf9Db+39F/go/8A9bO/hr1Y+Zlyed8rhf8Av9OhX9o+mSUd2o2yazhxfHwyXtNrdNqa4zoujOMspP1PM6/rWku0V1UI07pwwsQff8Df0SyvT9AhqJ1wlKpzkm1yvkTer2v65cfKSyvTqSa7mHKMVltJep5WPWdD7Mp+zpVwuTwovO5pvPfv3LOqnXZ9nrtdCEM3LdKLjw3nHJPKH6bLNu7ZqqK9++2Kdcd0lnlL1wQ9r3yjGqqyalDfGeMR+Cz5M8jousa7UXONUNOp7eZSysr5/U9N0y/2yqXiKUbINRnibw3hPj8RMtnJw3j9t0Iam3wp2SjUtr8SqPvZf+bg26fT16eqNdae2OcZeX+Ijmu3Zubi02s91/zJuNONoAAgAAAAAAADRdDdzh8GiSaeGXmaLYr0yYyxiWbV0k+XlYM5xxH68dxLKaWML0MHFkTTeGsfIKL9M/FMAUjVqdNO9UuuUc12xsefNLPH5la/pE71G53TrvnbCdqjP3fdx249EdCHfg28tJZ5/Izt0jj29Di76nXfd4a8TepTzlzXOOPxNmk0mqhfRZqpVY01TrhsbbnnGZPtjhdue51GsRx3Nbb7PuTda04eo6NZdOySsivE8XK5w229jfHluZnW9Ituu1NtdkYu2qKhnPuzTWX8sRR3FFOOEa7J11wcrJxgl3cngsyqybRoiqqKaY421pRWPlg4X2yok6dNeuYxbi/hnH9DprquhlucNRGXh8y2pvHf0+RiXUeldSplp5aiuUZrG2T25/EldePywymWnghhc/E7ut+zGsqm3pcX1Ptyk1/JmnTfZrqN1iVlaohnmUpJv8iPo/uw1vbZ9kdPKfUp2/3a4Yb8svsvyZ7GxpQce+c4/qaOndPq6dpVTTz5yk+8n6s32pbMvvh/oal7fN5c/PK1rdVTurnNRdkcqMvNZ7r64/IhqtHoNZdCOqpptsivdUsbsef0KmvjCHUunWze3Fkk220ktku/l9SnZKmVeoszB6z26Ox8OWN0duH6bfyyLHJ3FHSyult8KVjh4csNN7V5Y9OSNNOjSa08Kmtqqe3D91ZxH5cs85ZKWn0s/AnRbK+F3NVeLIYy28938crvg6egjQurxWkUPC9lTmoYx973frjJPFXQpp0mnjuphXWkow3JpLC7L6clezpvTboQjLT0TUc7Vhcc5aX/ADB5ubn7HZpFu2O16rPlhTcWv9WDbq7LNLfe0mvYpywl2xbnH5tGvFHqIxi4xcGlBLjb2x5Y+BtjhLn0K+lq8DS01eVcIxx8kjZmU28GbFTlPjCIPnHpleRKMdr55wZmuF81+onsvpJLbz8Oxqsz5myXPPZml+9LBrGbrnlfhs08MtfJMursV9NHEU36Fg9QEZ/w5fJkiM/4cvkwNFmjpvshbbHe4wcEm8rD7mqrpWnqlCS3twcZJuWeYppZ+jZjWa6Wms0+nood+ouTcYb9qUV3bfl3RDSdVjqrtPV4E65XRsbUv7jhJJp/V/kBT1PRLPaN+lltSjiuTslF1tybb7Yl3Ojpum0ae9Wxc3JbtsXLMYZeXheWSnPrc3KFdGjlbZZqLKFF2KPMMtvn5E7uq6mFsdPDQOeoVXjWVq1e7HOFh45fHbgDrA5X7Vvs1bo0uglZtrhZJzsUNqlnCx68HVAAAAAAAAAAAAAAAAAAAAAAAAAAAAAAAAAAAAAAAAAAAAAAAAAAAAAAAAAAAAAAAAAAAAAAAAAAAAAAAAAAAAAAAAAAAAAAAAAhZFzrlFPDaayeV/sdY3/7yP8Ao/3PWmrUW+Bp7bmsquLlj1wsksldMOXLD/GvL/2Ns/6yP+j/AHH9jbP+sj/o/wBz0lGspuphZvjHftW1vlNrKXz5IWdU0VVNlr1NUo1LMts08c4J4R0/lcv289/Y2z/rI/6P9x/Y2z/rI/6P9z00dXp5WQrjfW5zW6MVJZa9USp1FOo3eDbCza8PZJPDHhD+Vy/by/8AY2z/AKyP+j/cf2Ns/wCsj/o/3PUPUUq9UO6HitZ2blnHyFGop1CbpthYovDcZJ4Y8IfyuX7eX/sdZ/1kf9H+5uh9mdZXT4MOpuNb/u7OPj5npwPCJfyeS+68svsrqdm1a9bW848PzXHqTf2a1stP4D6m/C7bNnHr6npgPGF/I5K8l/Y2z/rI/wCj/c6XRuiX9LucnrPEqaf7tRws+p2yvqp3QhHwIKcm8YbwksCYyJlz8mc1a2S/jw/yv+RsOLPXapa+uDrinsfuYff5/Q6Ols1E961FcYNNbdrzku2MsbFkAFYAAAAAAAACtdZiWCxJ4RSnLdJv6I553pLWG8sGH37GTl6ZAAKicPUmuCNfbDJeZytdsfSUe/L4ITh5rkmuDXfdCimy2bxGEXJv5IS7aku+nM6v1ivpdOElO+a92GfzZ4zWa3Ua63fqLHN+nkjGt1U9bqrNRbnM3x8F5Ggr6nFwzCbvtlNrs8Z4eH3Rjy+AMxi5NpY455eEl6th26jo9M61qenTilJ2U+dcn5fB+R7jRaunXaaOoplujL8n6M+bOemhDfZdLb/2Qzl+eM4/HsWun9UvpdlehsUa7F3jzJPyzntnsa8enk5uPHO/19voueM8cELJJxb+DPAx631KDytXN/BpNfgdXpf2jt1FsdPq603LKVkO6wm+V59vIkjhn+PljNvTWQrseJwUsdk0njj+jwa1TT4is8KCnFYUlFZS9M9yUZRksxkpJ9mnlMzFvtgrzowpqjZK2NUIzkveaik5fXzFFNdDkq64VqXLUEll+vBJPMklzg3bYtpvuZt0IQorxh1w5+Cx8vxI31Vyy3XF7vvZjnPpk3N8cGJcxJLRpgm3nukbFJJdsGIZ2tJJYIuPPfl+RROLznHmzMvJJea/URiorOMtEZzbaWc4af5mpGdsSk8c8M0wblY18OTdNbpNJpP8mSqqym1wscfE7ceLnZurFP8ACj8kbCNf8OHyRI6tBiS3Ra9UZAHJ6hXbR1PR66uiy+Fdc6pxrWZJSw00s/8AaVnotR1HW6G7qGncYqu1yjCbjsy47U2n3wv1OprNXPTyjGrT2XSknL3cJJLGeX8zVLq2njHSzans1MHOMtvCSi5c/RAcKXS7aI6eNmi1FlFWtvm41y97a09rznPp5lvqFTvhTJdM1S21YotrltuqnnGG89nx3+pej1WTqc5aK9JqMqksPfl4Xnw+fPyJvqsYaHV6iymcZaXKsrym8pZwn9QKei6bdZ1OWp18Z+JHT0rfGxxUprdu4T55x5HdOTf12inwFGuc3dRK9bfKKWf6/gbH1mjxra4xlKVcqo8f3nPtj8QOkAAAAAAAAAAAAAAAAAAAAAAAAAAAAAAAAAAAAAAAAAAAAAAAAAAAAAAAAAAAAAAAAAAAAAAAAAAAAAAAAAAAAAAAAAAAAAAAAUOprV2VSq01ULIW1yhLdLa4trh/FF85XU9RqaNdpfZ0p5rtlKMpOKaW30zyBVXTNXXdCuEITqV9Vrsc8PEYqL4+az9SEujaj2OFca698dNKtrPeTnFr9Hyb6urWW3qNFe6d7r2RsniMU69z8srj58+hp0nV9RVpE7alYq6Z3WylPlYlJKK457ASv0Ouv6hXe6K4wjZGe1WJcbWmnxltZ9e3Y2dNo1fT5qEtOnXY4Vr3lJwSUuc45S4wnzyabesWOzT22Rdca7Juag3tsXhSl5pN8/DyMU9V1c9irgt9uojlzlJx2yTxFPb5Y9Pj5gbdXoNbd1VXKuDqjapL3tuY7GnnjLeX+BY6No9RpFaroKEcQjBblJrCfGUu3p59zVPqlrassr8OmOplVmM+Zbd2W1j4E31TUx0qvs01UPEUXDNuU00/hlteiTyB1wcanrUrbNKlQoQvjGWZyw8yb4jxhtY8+WdkAAAAAA418l+1lPjMZbe747f1OycyeislKUt78WW6SW7juuDprsSN53egAFYAAAAAAAAa7suLWfIqIuWrMfgVGnGTT8jlye0rAf5GWEm44RyTTAXLCXdMlFcY8xaSJrhEkvMxFckv0OVdfhjPmcn7T2Ovol2P7zUfzWTrHL+0dLu6LeorLjiX4cljpxa85t4IBMdix9gwQ1EuY052wx4lj8354/DGPmSRr18WtPK5dpqMM+jWXj8kaw9ufJ1HOutd09zWF2UfJIzRbPT3wtreJQeUzUW9PUlbVFxU7rWlCHon5v8AoddPNbp1dRUo2yccRrbynJpL5ZfcruVSkmtRXlejf6lfX2u7Vzk5OWOM5449PgVjnrT0S2x7H7La6VWo9llONlNmXFqSe1/ql/M9W2k2/M+TUWSpvrsg3GUZJpp8ns+jdfm9R7JrpZzLbC19++En/Utjyc3FbfKPUVRb5fY2t4NcZxiu5iUsyWOxz08iTeHz2YUsZyRk2+zIt5x8CyCUezx3b7iEffbXOPMVLLfL7m3CjEl96Byxwln1RrlHCXCzn+YlNR57tkJWN7X2WUzUlSpbcPPmWoLFf0KVTcpt+T/qX8e4/kejCajBX/Dh8kSORbrrY9TjpI6jT0x8KEkrItym22mlyvQsz6to4UK2Vj2ODsT2v7qeM/mbF4HLu6tDw26eJRc042RcXlR3Lj5YfyL2lsd2lqtljdOEZPHxQFTqtd11fhR0/tFM4tSjGeySflznt3KlnT9XqdLpNPbBRdMZQlNSXKdTjlL5vB3AB57T6TXaOPiaTQxrthp1W4uxYtnle99OXzhvJYWjun0PU6dUShfZnPiTTdkn3k2uEdkAef03Rrq9cpWpSqU5wjh/drcXhY+cn+Br0HR9ZVdoJ3bfccnfh+nED0gAAAAAAAAAAAAAAAAAAAAAAAAAAAAAAAAAAAAAAAAAAAAAAAAAAAAAAAAAAAAAAAAAAAAAAAAAAAAAAAAAAAAAAAAAAAAAAAAAGi7TVXWRsmsyjGUU8+Txn9DecTrbg9bpI3RunW4W5hVuy2tuOFyBc/ZGkUUoxnBx24lGbUltWFh/LgjVotBRYtJGD3TolHZJt5hu5/ORyqatcp1eLG/2xOrZPnaoKK35fb/FnPfgrrT6lwzTVqY3rTON8pqXMt8XLD88pPs/kB6CPStKtu6M7Gm3mc3JvMXHnPlhkY9I0qq2fvX7ykpOyW6OFhYf1f4nH9jvtq241DqUL5QSjKGHiO1YbbxnOMnQ6ZVdpnqVsuadNc0pSeZTw92M+beALktFpIQjGUcRVrsWX/ellfzf4mpdG0aSSVicWnF+JLMUk0knnty+DhV0XWVTV2n1LpVlNm3bPK5anjPLa4y/rg2206x36trx1Y1bjEJcxcfcW5vHphJZzn4gdmvo+jr8NQjYo14xHxJNcPMeM+T7FvT316ivfU8xUnHOPNPD/Q4Fmltou2OGpej31SsScm3mMsv1fO1sqx02rVVUVHUVxxN1LZKUoydjw3zw8Y5lx3A9cDm9K08q3qbbFPxZ3z5m3zHc8Y9DpAADRqZXRhHwIxlJvnc+EgJy/jw/yv8AkbDjT1uqXUa63BJ7Gtm3z79/odDSy1Mt61EIw7bdrJtvLGxZABWAAAAAAAAGJdinP78vmXJdilPmbaOfIlYfc2V9jWuWjamsfA4ZLiw+XwSijC55JYwjFrUhwuwBjJGmSM4qcJQkk1JNNP8AAymZXmyw2+d9X6fPputnS09j5hL1X+xQWcn0fqXT6eo6d1Xx+Ul3i/geO1/QNboW2oO6rynBZf4Gn0eHnmU1fblmZPOlug4qaaUnF+eO/PybMNNNppprunwbKY2TsSqg7JZxhJvPqsIS6r0ZasaNVo9FVqYeHKyNaqVkoyW7us98r4I0wnCqFl6TdtuVGcsZ+LSXbjj/AMHW6z06WljLUX1SVcqq4Rg+O2OG/L/nY4Vk5WS3S+Sx2XwR128uOMvaAAMu7bpoeJqa4vs3l/LzZcnZulKT4y2xp6Xp6258WzXb/Cv6v9DEu5m3tZOnt/s/q5a3psJT5sh7km+7a7P6pnUWWkmsYR5v7G/wtWsvClFr54f9D0rbWFn6ltfM5MfHOw5MJdw03jBmWVwn3IwnFpcozJ5j7z7+S9BUsJ5eTM8Pld36eRJGbdNb4bcl37Ig/eaxHhNZJScnwscepOEOIvyyvrydsMflz3a201Y959ze/uv5GUsIxL7r+R2VVp0iWslqm099UIJNdsNv+Zzl0K11uueqi641yrhivlJzUuefh8C5qeqaXQqFd0pubhu2wrlNqK/vPGcI31azT3Wyrrs3SjXG3js4yzh/kBU1HSXdqLLfGS3zcsbe2a9n+5f09Xg6eurOdkVHPrhFF9c0KjS4ytn41fiQVdUpNxzjPC4JWdZ0dN3hznNNKO9+HLbDd23PHu5+IHRBQj1bTS1ctLBXSsjPZJqqTjF4zhyxjzL4AAAAAAAAAAAAAAAAAAAAAAAAAAAAAAAAAAAAAAAAAAAAAAAAAAAAAAAAAAAAAAAAAAAAAAAAAAAAAAAAAAAAAAAAAAAAAAAAAAAAAAKmouoq1VSsjm3ZOUJY7JYz/ItlHqGglrLK7K73TOEZQyo5ypd/rwBol1zTqUVGq+ednMYcZmsxXzZKXWtPGquyULlCTak3D+HiW3Evr6ZMV9HjXFLxm8Sql2X9xJL8cGi/oHjJx9qaTcnzBSw3NyyvR88vzAv6nqFWl1EKZxscpQc24xyoxT5bfl3NEOtaeceK7XNtKNe33pZy1jn0T7+hvu0Mb7/Esk2nTKmSXGU8Z/Q5Oq6LZXRXXW5WRVi3OmuMJRUU0vPl5fPP0Asy6vK6myemhLO2EoRlXlvMmucP4PzWDZV1qhaamdm6blWp2ShH3a03jLz8c/gaKej226eLusVU8QjsUE47YuWE1nnh8rsSh0HbR4MdVJQlDw7FsXvx3N4+D5aAu6rqFWltjXKNk5bd72RztjnGX8DVPrWlgrHJWqEFNqe3ie37235GzU6CduoV9OolRJw8Oe1Jtxznh+T78lWzoashOuWol4TVnhxUPuOb5bfn3eAN1fWqJ3xpdOohJzUG5wwk2sx/H/mDpHPl0yMrpWeI+bq7cY/wpLH5HQAAADjXTX7WU/NSx2fHb+p2DnT0c5Sl7+LZbpRw3hcrCOkuxI3nZdAAKwAAAAAAAAw1lGmVWeVhfQ3gmtiq6n6Z+XAcJJcr/YtGGuCXGCsljuSfcT4ZhdjyZTVbjJgDK8/PyJA7d/yDk32GW33Mp/UowuOWwZ4fdfVBLPZ8EGudFNn36q5fOJmFcILFcIxXokkTwzGeMBd1Q6xpnquk6iqMVKWG0ms5w84Pnc9NRN5W+p+i95fg/wCrPqUOU/mzx32i6LPS3S1WnjmifMkv7j/ozW+3r/Gzk/rXm1oq08u9tfCHP6m6uNdLXhQ9/wDxy5a+S8jEknx2CSX9R5PdMWXl5b5z3bIyTcuCR0ej9Iu6lfu2uOnj96b4z8F/zgSGeUxm63dN6pHo+hcVX4moue9pvCisYWf1x8SxR9rLfEXtOng4P/Bw1+fJwdU29TY55ct7yvTnt9MYNTx3l5dlkrjeLG919Iq1Veoqhbp5b4zWU/6/E3xqbeW3l+SPO/ZHUyjoLo7cxjZx+B3LNS3FqPD+BrxtfL5cphlYtYjCOG/manfBLyaXnkoylKb95yfobI0TfGMZNzjcf22+ouwirJcdu5YmkoxS/wASNWlg4QSbzhG63tH/ADI7SabTMPlMyAOBbqaem9a1NuuahXbpYKDl2ltcsxXx5XHxNNGnuu6nY9LbZ0+PsNP7tQjLC9/3eU+3wO1qtfpNPYq77EpcPG1vCzjLfl82P2hpPavZ/FXi7tuMPG7GcZxjPwA8poLVp5dKlZr/AGJewNObjH3vfXHP4l3qOrqo1eov0l/76exy0tkFKGqTSw4efbjK81yeh9p071UtLvj40IKbg12jnv8AkaI9V0E6XqFfB1wip7sdk3hP8UBT6RVf+0eo2LUONXtUs1bFz7kecnbNVd1dk7IQknKuSUl6PCf6M2gAAAAAAAAAAAAAAAAAAAAAAAAAAAAAAAAAAAAAAAAAAAAAAAAAAAAAAAAAAAAAAAAAAAAAAAAAAAAAAAAAAAAAAAAAAAAAAAAAAAAAAodR1V9NtGn0sIO25vDnnEUlyy+Vtdqq9JpZ32cqK4Xm35INY+3Nj1fUWVwphXX7ZK6VLy3tWOW/UudN1lmod9WojGN9E9stvZ+jRy9PprNP1Dpru/i3Stss+Da7fTsXen//AMt1X/ND/wDUzK7ZY466/wC7dUr6i6yqVfh1b1JvdLP3Ukeb0+lhLT9MscrN19soWPe+Y88d+3BOlOrUV0xlJQhrLIxWf7uzOPkPI/VN+3T6Z1S3WXUwshCKnp/FbXk92MFnW62zSyjs0tl0drcnDy9F8Xk8/wBP0teqnRG1NxWibwm1/eZPSR9vrhDUTnKNWi3R95/ebfPD78Im2suPHe3qINyhFyW1tdvQlk8hCy7qEJt1323Q08PCcHjbJpvPzykXFX4fUVLW+LVbZZGVNyfHZe56LnPHnksyc7xa+Xo20jJwvtAq3Jucp2TVUvDpi8Yf+M6fTpys6fp5zeZSri2/Xgu2LhrHa0AaNU71GPs6i5N87+2MFYTl/Hh/lf8AI2HFnq9Yuo11tJPY04KPGfn9EdHTPUtzWojBdtrh2EreWOlkABgAAAAAAAAAAAAAarI+ZrWcYRYaya3TE55ccyqyteBL18jLjtWO5Hu8eR58pq6VlLz9RhBGV3MrALhGWvMwvyIouWZePL0NcnLPoiSxFcvuUI5w/m/1Izhu4eGviISWPq/1JuUUhd7I4Wt+zWj1E3KqPgyl3cc4Xxx2KD+x9u7jVwx/k5/U9S5LdH4Z/QhLURUtsXlmtWuk588etuJpvstpKJbtRZK9ry7L8v6nYjCFVcYVxUIxWEkscfIktzy5ZTflgKlvl5efXKN44VjPlyy9vM9c6FO7US1GhcXKf3q28ZfqmUZ/ZXX2XxhXhVte9OeEk8vKwuf/ACe6jR5vGfgSrqTTzzy/1O0wkWc/J46cjpnTY6LSx08U9sV595N92bZ0TTyo554w84Osq4ryDri++Deo8uWHl7czT1y8R7otcd2dGuqKiZVUUbFwG8cfGMJJEbe0f8yJkLe0f8yCpgADiddnuhdRCFsbJxTW2vcr/wDsbXbHz4yaIxnshofCsWoWu8XO142b927d6Y4/I9EAPN9U02ofV7rtPXJucK6G0uNs9ybz8Hgry6dZKvRaaNUlVdGdVnDSjGM3KOfTPkesAHL+z0bX053aiEoW3Tc5KS5X91fkkdQAAAAAAAAAAAAAAAAAAAAAAAAAAAAAAAAAAAAAAAAAAAAAAAAAAAAAAAAAAAAAAAAAAAAAAAAAAAAAAAAAAAAAAAAAAAAAAAAAAAAAAAHN6poZ6uVNi1PgKmW/mKaz5ZydIoa/Q+23UOxp0Vtudb/vPHArWF1Wi3QW2VVzt16d9c99VuxLHHbHmWOn6Naeu2Tu8a22W6yzHd/I8+vAxTVdCVmlWstUIJN5il2S+Z3dDbo6unTu0cNtEcycUsNNd+PUzPbrnLIjV0lV06OvxW/Zpua4+9nP9SP7JjG/xXe8K+V3MfWOMEYdehOUIx0mocrYb6lhZmvx4+pU1+to1mldsPGjKeltaj2WFw8r1Q6JOTfa7oulR004SV+9xo8HGPjnJr/Ykq6q40ap1yjV4M5bM7o/yfJS0muWh1Oqm6rbIqqlycFnalH5m3qOpqnq3ZG7U7IQg7HX9yEW885fd/BZwh0us/L2tW9E/u6fUSphKuNViUc7ku3Pk8Z5JT6RKduPaZezOxWOprLyvj6cInZ1imvUurw5yhGUYStWNsW+yf5fiZp6tXdqI1qq1QlKUIWte7Jrv8fJjpnfIjrumS1WqldC+VW+rwppRTyvg/LuW9DRLS6Oqic97rjt3YxksA1pzuVs0AAMuNc//qqswsqWE8P4Z/VnYOdPQuUm3PFsnKSe54XKwjpLsSN52XQACsAAAAAAAAAAAAAAH2AfYCvN8kVyyU+/y8yKf4Hkz9tRJDsY3Z7DLyc+2mXzyRlPyXcSkksNcmpvnldyyDa339MEU9yee+OOTEZd0+xHzZqQYbaWXld/1CjJxzgzWlzu7d/guTbJtvEcc9mb8d3pN6aHGWfeeMk6tOlz5+uOWbo1YlDLz3zn5G9LB3xx0xZtCFUYktqJA0BCv7r/AMz/AFJkK+z/AMz/AFAmAAAAAELe0f8AMiZC3tH/ADIDk19YsjfF6lUx08rbK1KMnujs3cv4Pb+Zb/a2j8JT8V8y27dkt2cZ7Yz25Ky6JS9Fqq3GtXah2PxVH3sSk2uTXV0nU1WR1FcqFfGTeHulFpxUeW+c8Z/5kCxpetaa3T1SumoWTqVskk2ox55bxwuGXNNqatVW50ybim4vKaafmsM5un6TqKNLZXDURVstPCpSS7OLefxyWOk6K3QwvjZKD8W3xFszxwljl89gOiAAAAAAAAAAAAAAAAAAAAAAAAAAAAAAAAAAAAAAAAAAAAAAAAAAAAAAAAAAAAAAAAAAAAAAAAAAAAAAAAAAAAAAAAAAAAAAAAAAAAAAAAAAByuu65aWmFEbI12ah7FNvG1ecjqmuyuuxe/CMsdsoVrGyXdcivV6DS+xV1eFOiO6Cu3JqEsds+rIaNqXTOqWw/h2ztlX6NYxn8cl7p9letotzp64xhbKG3GU8PuXlGKjtUVtxjGCSN3LXTgaT/3nR/8A8WX6I5y/9rH/APF1P/7Hr1XBNNRS2rC47GHVXjGyPn5E8Wpy6ebh/wC26p/+LX/+hqdsKdH1CqxpWX01+HH/ABe5jj15PSaeatldGWndajLZ7y4msd/kUvb4SrvtlpVOdFzprjFZbfHb0Gmpnfpyo1wrlqdPqbrlOV8GqIOK3/dw/X8PQtaTURp6hVDSWuVV9slZp5/erlzl+q7dvidjTyq1NdeoVa3SjlOS5XwNqqrVjsUIqb7yS5EjGXJvqtgNEbpS1U6XVJRjFNWP7r+BvNOIAaNV4+yK0+1Szy5dsY/8ATl/Hh/lf8jYcSzU61dRrhlbtjW1R4+ec/BHS0vtWZ+0uHlt2LgSt5Y6WQAGAAAAAAAAAAAAABp1Ooq0lErrpYhHHlnu8GNNqadVW50T3JPa1hpp+mHyit1quy3p7jV992VtYWce+ucHN1ult0tsp226ixXQnPdUpLNuIqPEe3C48vUDuXKMY7pNRXq2aor18jianS326DXWarx5WqdeIqUsYSg5bUu/OexmErn1KOx6jf48dmVLZ4O3nvx3z35zg48sWe3Su1+l09yqss2z4b4bUcvjLXC5LF1sKKZW2S2wgm28eS7nKusWn1Wuhbpp3PUSg64qLcZrak032XKfcoahamcL4pXyucb1dFqTjt52YT49MY57nHx21t6FaiiV/gqyLtUd+3zS9TL55Sz+R5+xahaicoxuWo32bniW3w9j2/DOcYxznJGOn1FeJxnqnKCokk5ya3N4nw36LlGpjIOzHU1y071CmvDTeZeSw3n8ywk2k0s5Xc8vBXV0TWnWojbsvdq95Lu9uE/jjGOe5c091663D+PGDlOMlLc191bX22pZXGOe+WWwdyKTWHzlvtks11pLJqpTcnny7fiWkejHqM1CX34fUmQn/Eh9SZUAABW1etp0jrVu9uxtRjCDk3heiN1c1ZXGaTSkspSWGc/qWntv12h8OdlajKblZWk9vu/FFS2epjrpUqOolnVxmpbXt8Pw1l57d0+PXyA7VtkKYb7HtjlLOPV4MUX16itzqluipOPbzTw/zR5yGn1lNFXhrUbrNPB2NuTbmrI57vvhv6Ha6RCVeklGcXF+Na8NeTnJr8gLwAAELe0f8yJkZR3JfB5AqftTRe2eye0R8bdt24eM99ue2fgbHr9KtO73dHwlPw3Ly3Z24/E4egv0dekek1a8TVe3y/dJ+/u8RyjLHolh59ClbXqv2JbNamPs/t7/AHXh8/x/8WfXnsB6RdW0L1b0qvzcpbHFRfD9M4wKuraG62Vdepi5RTfZ8pd8Pzx8DldKvUOqdRhPW0wjLVyXs8sbpPbHDXP8irpdRXVGnTUXV6rTTqtdSlHF2mxF5T+Hl2yB6HR9T0euljS3eJxu+60mvm0XDlfZ2Goj0fSu+6FkXRDYow2uK2rju8nVAAAAAAAAAAAAAAAAAAAAAAAAAAAAAAAAAAAAAAAAAAAAAAAAAAAAAAAAAAAAAAAAAAAAAAAAAAAAAAAAAAAAAAAAAAAAAAAAAAAAAAAAAHJ6qnd1DQ6TfOFc98p7ZYbwuEdVlHqGjt1F1F+nsjC6hvG5ZTTWGhW8LJXn9PPY69LOVzplfc5+HndLD47c+eTo22aiP2WslZKyF0U1ullS+9hP8CdXRtRRGuyvUQeohZOe6UeGpd1jJZs6dOzo70UrnKclzZJZ5zlmZK7ZZ42yuZq4KrVV6R26qcPBdmYOTk5t4y8f+OTW53SlTLqF1+nlOqCqsy1GM/PPll8dzr6zQXWXw1GlujXaq3U90W04v+aNF3SNROl6eGrzTZCMZ+InJrHmnnzGiZ46UfEsv1r0krrPDs1k1JqTTwo5xn0yaISdVz0kpXSqnq7HPY25SSSx259MnUl0ayEnbTfFWxvdsHKLxhrGH/UxDo19a8SOog9TG6VqlKPHvLDXcmq154qemhfqdVpNPfZqIQ2W8OTi5JSWM/RmNC7ddLTaS2+3ZGuyTanhyanhc/I6ul6ZZRqaL7L3ZKuE1LK7uTz+C7FeHR79PGqenvgroKcXKUeHGTz6jVS54/8Af7aJrUQ1Goou1rh4emr325aXd5fzfqaIWXT02qhT7S9PVfBuGXv8NrnHOfp3wXbehTlFqOp5VdcU5LOXF5yyUela2Ntty1cFZZONnEWllLGHz2GqeWOva30jw3pM06iV9Tk9jlluK9OfQvlLpujlo67PEmpTtsdknFYWX6F03Hny9uNdL/6qp4eVLh7M+if6vn5nYOdPQ7nLMv3snKSeXhPKwjpLsSLnZdAAKwAAAAAAAAAAAAABGUkiFtqhx3ZXcpTllvj0MZZaG9zT4IuSWct88mty7JciKfdnDLK32sT7p4awGm/kee0L8XXa6U3rXZXdaoz3y8JJdljOOPTBLTam56P7Pt2zza/3j3N7/wB3J8+vYz4tbd2b42o1PKWEjzPRtTOdnT1Xdq3dbGbv8ZycJpJ8xzw2njt8SXStfqZV9L0+ptlK2V0ZqWXmyuUJtZ9cNYf0NeOjb0aUksy8vIzl47Hn9J1LxftJZH2pTrulOqNW7Kg4JYePLOJfkS6b4leuqr1d2pq1bc9ym91V65xtfZYWHj5jSvSUP3ufP+rLRUqWNr5y3+RbXY9M9MVCf8SH1JkJ/wASH1JlQAAAHC+0Un7Z0ytx1E652T3V0ScZS9x47NE9I3X1qdEHbGqOhjJVzm2090uXnzA7QPE1ajfXoXq3rborp7niiU9ykp93h+nmy1Trdbp9ToNTfe7Ko6KD1CTympSxv9Mrh59MgesB43V6+x/Z3p1Htsqbb1Ox2ubTe3LSz8Xt+he1t09dVotc4ai7Qz0+6cdNY1OEnhqWE05YWV58gekBW6fONmgonC96iMoJq1rmfHcsgU46rQWauUY2UvUQTUnxuSXfn4EtNqdJq4SWnnXZGLzJR8vPJwNZOjX+0U6RxgtPCyNNUcqVk2nuePTv9X8i1LU036uyzTSxCWlVClhrNjfux+f9QOhVqOm32znXLTysr96UsLK+OTb4mjrcLc1RepaUZYX7xvn6nCTp1dOmrqryqNFZG6Lj917UlF/HK7fA26+idvSukqCfiVxVkfVONba/NfmB2o6vSq72eNsFZFqGxPlPGUsfJZM16qi5w8O2MvEztw/vYeH+Z5bFsKNZ1DwpK7dTqtuHnlyWPpF4+hf6Dpp0dRtonFqOlr2xfk97Un+aA9CAAAAAAAAAAAAAAAAAAAAAAAAAAAAAAAAAAAAAAAAAAAAAAAAAAAAAAAAAAAAAAAAAAAAAAAAAAAAAAAAAAAAAAAAAAAAAAAAAAAAAAAACM5qEJTfaKyzh/wBrOn/4bv8AQTemscMsvUd4HB/tZ07/AA3f6B/a3p/+G7/QPKN/pz+lvW9Tt0+plVXpfFUUm5eIo+r/AJCzrOn02kqu1b8JzbWxPc8p/D5HOjrquo2XX0Kah295Y52s4PW9RC7UwhDOad0ZZWOdzMXLTvx8Eyslez6f1fSdRnOGmnKUoLLzFovngvs71OjpmounqFNqcUltWWd/+1vTv8N/+j/csy67Y5eDLHLWMd4HB/tZ07/Dd/oH9rOn/wCG/wD0f7mvKOf6c/p3gcH+1nT/APDf/o/3H9rOn/4bv9H+48ofpz+ndMnB/tZ0/wDw3f6P9y10/ruk6hqPBoVinjPvRxwPKVm8Wcm7HQl/Hh/lf6o2GuX8eH+V/qjYVgAAAAAAAAAAAAADVZYor1ZmyeEV5ScuWYzy0MTbcsvzImWYZx9ssx75NilwQimbEYyaxaNLpYaZXKGZK62Vkt3q+6Kml6NVp7qpePdZXRnwaptba8+mFl92uTpS+68Pbx3fZfE4cI3+2T0vtl8I+Epzsta9/ElmUHnjjPyyuCSVteq6RRVVo64znjSNuDb5eU00/wASH7F0sY6HbKSnoliueVnGMNPj6lLTSv1N9WneovjprHZZXPc1OUFtS97v5tr6DU6nVT+z1dlVrWoVqr3rhyxNr80uTUlFt9K08NNpqFuXs84zjPjc2s5bfnnLyQ0/Sa6L6Zu+6yuhydNU2tsG00+Us8JvGXwc7UdQv1OquvotlHT10wnGKfDxKLk39G0b+m6rUarqEKZWy2ytncsPvVte1fLLOmONpt6CmKcnIskYRUY4JHdhCf8AEh9SZCf8SH1JgAABXu0ld+p0983JT07k4YfHKwyvremQ1d6vjfdp7lB1udUknKOe3mY6soqmNt2otrqgnmFTcZWSf3Umuc/D5HI1Wp6hpEoW32Sslpa04xxmMnYotr48sDtUdL02ntrnVGUVXR7PGOeFDOfx4I6fpGmorjBbpwWnWnxJ5zDPn+JVosnVouo1t3Qtpg5bbLN7hmPDUvNcZ+eTm6fW6vUfszTPUWKdbcNRJPmTcXtz+GQO5oOkabQOrwt78KnwYbnnEc5/58jT+w6IKPs+o1FEo70pVyX3ZSy48rGE3x5nIr6lqrdsfGmvGrhp1h9rU47n8/ef4HrQNOk09ej01enpWK647YpvsjcAAITrhPG+Klte5Z8n6kwAAAAAAAAAAAAAAAAAAAAAAAAAAAAAAAAAAAAAAAAAAAAAAAAAAAAAAAAAAAAAAAAAAAAAAAAAAAAAAAAAAAAAAAAAAAAAAAAAAAAAAAAAAAAAAMcHnerddh07Wy0y0cJ4Sluyl/I9E+EeI6poYTqv1dltk7Vz70ljy4+mTOV6ej8fHHLL+3p6Lo/UKOq6aVkaY1zg8SjjsU3XXhe5DOF5L/tOf9mtXHQaW6VibVryseSSf9Dj6WxS1++VrjGMnJNywm0+zz9ODHl09GPDfLLXp63WxjHW3KKS4Xb/ACs899oUlbp+F9yX/wC7OtVqpaud1rcZeWYv/tZzOsVT1UoShhKlST3d/vN8C3cXilxym1j7GRjLV6nck1sXf5nXvqr9ol7kfv8Ap8Tz/RdPnTyujqLaZOW1+HNLKWPh8WU9XfHVdTclbLw5yinLLXlhvkb1GsuO58lsr3ujqr9jpbhH7kfL4GKrtJbfKmCi5w7rZ2KPQte9SnTvhKNcFja02XNNXCOv1MoxiniPKXJ0nbw5S42ypU3aS62dVai5w7rZ2FF2kvsnCtRcofeWzsY0tUI6zVOMIp7lyl8ENJXXHU6txhFPellLH92JUumaLtJqJTjUotw7+5jBnTajTXuSoabjw/dxghoaq4XavbCK/e44WONsRoK64PUOMIx/etcLHHBIl0sy/jw/yv8AVGw1y/jw/wAr/VGwrFAAAAAAAAAAAIzkoptkjRbByx5pEo0ynvll8eiMN4NjrkuWuPguxqeV3OGWNSiHmMgjLZFpRy2jKknzk08MyZuO2pk2ySlFxkk4yTTXk0znPo2knVKEpXOLjsX71+7FPO1PyXCLkm3xl4NalLmLljBZjV82m3ptLrhm69yg24T8R7o5XKz6NLsTq0tHs9dCWK6pRlFZfdPPc2Ot44lnPrwQrbVvhy5w85NzCs3O7Yq6TpEpVwrxW4Srwm+U22/zZa03TNNproW1QanClURec+6nwb6I4gbTv6aAABCX8SH1JkJ/xIfUmAAAFTWaCnWSqla7FKptwcJuOH9DE+m6axPxIym3X4TcpttxTz39c+ZcAFSrQUVU3V+/LxliyU5OUpcY7v4GIdM0kLFONeJKUZZz3cY7V+RcAFGPStHCUHGr+HdK+PL4m+7/ADLwAAAAAAAAAAAAAAAAAAAAAAAAAAAAAAAAAAAAAAAAAAAAAAAAAAAAAAAAAAAAAAAAAAAAAAAAAAAAAAAAAAAAAAAAAAAAAAAAAAAAAAAAAAAAAAAAAAAADyl/2b19tln/AK1eHJt7W3hLPbB6sEslbw5MsPTx39kNX2Wpq/BmP7H6r/qavwZ7IE8I6/yuT7ePj9kdZHO3V1pfDJh/ZDVt59rqee/DPYgeEP5XJ9vIw+y2vrjthroRXfCbS/52Nf8AY/Vf9TT+DPZAeEX+Vyfbg9C6LqOlWXSlZXZ4iS4ysYz/AFOpXVdHUW2Yh7+Mcvy+haBdaccs7ld1VrquhddPEMWNNcv0x6Cqq6Ft02oPxJJ/efol6fAtArO1Wmq6qd0moPxJ7ly+OEvT4Ciq6p2ZUHvm5d3/AELQBtqhCW/fNrOMJLyNoAQAAAAAAAAAAAAAYwV7a/THqWTDSfclmxSXHxT4Dj+BZnWu6NU00msYaOOWFnpNNXmEs9gTgljJi3SSdsOPHDIKKly1nCNrT5b7GIpzWFhL4eZrCbWwikuUml5JiurdLKXGcv4mVByfH4lmEdqwd5F6ZSwjIBQAAEZLM4v0OFTrZVT1upus1diotmlDGK2k8JJ47r5nfKktBRLS36d7tl8pSlzzlvnAGi7quzUvT16eVlnjeEkpJJ+5uz8jXX1lzscXpJqL8XY9ye5wfK+Bvo6XVTarXZdZarPEcpy5b27fL4Ebej6a2rw5b9q8TtLH337wFZdfg6FNUpy8V1v95HblRUvvdnnPB2IS3wjLDWVnDOb+xKdlkfaNR+8lmb3Ln3cNdsdkv5YOjVXGmqFcOIwior5ICYAAAAAAAAAAAAAAAAAAAAAAAAAAAAAAAAAAAAAAAAAAAAAAAAAAAAAAAAAAAAAAAAAAAAAAAAAAAAAAAAAAAAAAAAAAAAAAAAAAAAAAAAAAAAAAAAAAAAAAAAAAAAAAAAAAAAAAAAAAAAAAAAAAAAAAAAAAAAARlBSRIAVZ14T8/Tg1p88FySyitZFKWG0s+eOTnljKjCxJcvjGXj0JxTn2TUf1IR95qPk+yLUFhFwx0pGKSJAGwAAAAADmUdUuv1F0IaGfg02Srld4kcZj3eO50zjdM6c4Xa6+x3QnZqLHCLslscX2e3sBYr6rXZR0+1VzS1zSgnj3cxcufwNGj677Q9O7NHbTXqW1TY5Rak1zh45XZlLQVaqf7J0k9JdU9C27rJrEeISitr88t5NfTulajTLpVs43ya8SNlc22qm08NLy54+oHT0XXtPrdLo76oT/APU2ura3zBpN8/h+Zuo6rVd1e/p0YSU6YqW99pdspfLK/E4ek6Vq9NPo1kKZKC2vUw84TjCSUvrnH0Rs0vTuoUXaPqM5OU53znbR4aThGzvznPHu/gB1NF1d6u2rGjtjRc5Kq7Kalj1XddvM6h5zp9V9fU6Xp9LqNIpSm9XU3mnzw4+WW8dviejAAAAAAAAAAAAAAAAAAAAAAAAAAAAAAAAAAAAAAAAAAAAAAAAAAAAAAAAAAAAAAAAAAAAAAAAAAAAAAAAAAAAAAAAAAAAAAAAAAAAAAAAAAAAAAAAAAAAAAAAAAAAAAAAAAAAAAAAAAAAAAAAAAAAAAAAAAAAAAMS7FOS95uTfL49S41ngj4azkzZujVTXzuax6L0LABoAAAAAAAAClX1GiyGqmlNR0snGeYvOUs8LzLpy6o6nS6jXTjppWq63fDEku0IrH4poBLrVVcZ+Pp7qpx2e44pvEnhPh4Xn39DbX1FW6jw4UXOve61cktu5d/j5NZ7HPWl1eo0Oo8XTWR1ds65TlKUdrSkntWG+Ev5vzGm6ddRrK1CiUZw1ErJajfxKt5e3Gc+fbHlkC/Lq2nhqNZTJSUtJBWT47prPBqj17SvTq5xsjF+Fw0s+/wBv5/gVdZ0rUX9Tsugkq7bYxs5717Yt/nFfiaX0bVTjpIOCUVpNlqz2sSaj8/vMDvabUR1HiuCaVdjry/Nrubyl0ei3T9NqhqElc05Wc595vL/Uu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0694"/>
            <a:ext cx="4591595" cy="487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1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pt-BR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Descotização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5821" y="1412776"/>
            <a:ext cx="8229600" cy="43924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MP </a:t>
            </a:r>
            <a:r>
              <a:rPr lang="pt-BR" sz="2600" dirty="0"/>
              <a:t>n° </a:t>
            </a:r>
            <a:r>
              <a:rPr lang="pt-BR" sz="2600" dirty="0" smtClean="0"/>
              <a:t>579/12 / Lei </a:t>
            </a:r>
            <a:r>
              <a:rPr lang="pt-BR" sz="2600" dirty="0"/>
              <a:t>n° </a:t>
            </a:r>
            <a:r>
              <a:rPr lang="pt-BR" sz="2600" dirty="0" smtClean="0"/>
              <a:t>12.783/13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Renovação Concessões Geração </a:t>
            </a:r>
            <a:r>
              <a:rPr lang="pt-BR" sz="2600" dirty="0"/>
              <a:t>e </a:t>
            </a:r>
            <a:r>
              <a:rPr lang="pt-BR" sz="2600" dirty="0" smtClean="0"/>
              <a:t>Transmissão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Geração: Contratação </a:t>
            </a:r>
            <a:r>
              <a:rPr lang="pt-BR" sz="2600" dirty="0"/>
              <a:t>de Cotas de Garantia </a:t>
            </a:r>
            <a:r>
              <a:rPr lang="pt-BR" sz="2600" dirty="0" smtClean="0"/>
              <a:t>Física</a:t>
            </a:r>
            <a:endParaRPr lang="pt-BR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Concessão de usinas hidroelétricas renovadas </a:t>
            </a:r>
            <a:r>
              <a:rPr lang="pt-BR" sz="2600" dirty="0"/>
              <a:t>por </a:t>
            </a:r>
            <a:r>
              <a:rPr lang="pt-BR" sz="2600" dirty="0" smtClean="0"/>
              <a:t>30 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Garantia física (energia </a:t>
            </a:r>
            <a:r>
              <a:rPr lang="pt-BR" sz="2600" dirty="0"/>
              <a:t>comercializável da </a:t>
            </a:r>
            <a:r>
              <a:rPr lang="pt-BR" sz="2600" dirty="0" smtClean="0"/>
              <a:t>usina) fracionada </a:t>
            </a:r>
            <a:r>
              <a:rPr lang="pt-BR" sz="2600" dirty="0"/>
              <a:t>em cotas e entregue aos </a:t>
            </a:r>
            <a:r>
              <a:rPr lang="pt-BR" sz="2600" dirty="0" smtClean="0"/>
              <a:t>distribuidores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Apenas O&amp;M é remunerado (Custo </a:t>
            </a:r>
            <a:r>
              <a:rPr lang="pt-BR" sz="2600" dirty="0"/>
              <a:t>de Gestão dos Ativos de Geração </a:t>
            </a:r>
            <a:r>
              <a:rPr lang="pt-BR" sz="2600" dirty="0" smtClean="0"/>
              <a:t>- GAG)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GSF – Agente não </a:t>
            </a:r>
            <a:r>
              <a:rPr lang="pt-BR" sz="2600" dirty="0"/>
              <a:t>arca com os riscos hidrológicos nem com os resultados financeiros do </a:t>
            </a:r>
            <a:r>
              <a:rPr lang="pt-BR" sz="2600" dirty="0" smtClean="0"/>
              <a:t>MRE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 smtClean="0"/>
              <a:t>Sem revisão da Garantia Física </a:t>
            </a:r>
            <a:endParaRPr lang="pt-BR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254199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GSF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5821" y="1052736"/>
            <a:ext cx="8229600" cy="4752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pt-BR" i="1" dirty="0" smtClean="0"/>
          </a:p>
          <a:p>
            <a:pPr algn="ctr"/>
            <a:r>
              <a:rPr lang="pt-BR" i="1" dirty="0" err="1" smtClean="0"/>
              <a:t>Generation</a:t>
            </a:r>
            <a:r>
              <a:rPr lang="pt-BR" i="1" dirty="0" smtClean="0"/>
              <a:t> </a:t>
            </a:r>
            <a:r>
              <a:rPr lang="pt-BR" i="1" dirty="0" err="1" smtClean="0"/>
              <a:t>Scaling</a:t>
            </a:r>
            <a:r>
              <a:rPr lang="pt-BR" i="1" dirty="0" smtClean="0"/>
              <a:t> </a:t>
            </a:r>
            <a:r>
              <a:rPr lang="pt-BR" i="1" dirty="0" err="1" smtClean="0"/>
              <a:t>Factor</a:t>
            </a:r>
            <a:r>
              <a:rPr lang="pt-BR" i="1" dirty="0" smtClean="0"/>
              <a:t> – GSF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3200" dirty="0" smtClean="0"/>
              <a:t>Σ energia produzida pelas usinas do MRE</a:t>
            </a:r>
          </a:p>
          <a:p>
            <a:pPr algn="ctr"/>
            <a:r>
              <a:rPr lang="pt-BR" sz="3200" baseline="30000" dirty="0" smtClean="0"/>
              <a:t>___________________________________________________</a:t>
            </a:r>
          </a:p>
          <a:p>
            <a:pPr algn="ctr"/>
            <a:r>
              <a:rPr lang="pt-BR" sz="3200" dirty="0" smtClean="0"/>
              <a:t>Σ energias asseguradas das usinas do MRE</a:t>
            </a:r>
            <a:endParaRPr lang="pt-BR" sz="2400" dirty="0" smtClean="0"/>
          </a:p>
          <a:p>
            <a:pPr lvl="2"/>
            <a:endParaRPr lang="pt-BR" sz="2400" dirty="0" smtClean="0"/>
          </a:p>
          <a:p>
            <a:pPr lvl="2">
              <a:buFont typeface="Arial" pitchFamily="34" charset="0"/>
              <a:buChar char="•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7421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Carga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 rot="19544375">
            <a:off x="7003317" y="1763818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Usinas</a:t>
            </a:r>
            <a:endParaRPr lang="pt-BR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5445224"/>
            <a:ext cx="6768752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331640" y="1628800"/>
            <a:ext cx="6480720" cy="38164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348989" y="1484784"/>
            <a:ext cx="54659" cy="39688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28494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2123728" y="4941168"/>
            <a:ext cx="0" cy="50405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4572000" y="3501008"/>
            <a:ext cx="8965" cy="19442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3923928" y="3861048"/>
            <a:ext cx="8966" cy="158417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rot="60000">
            <a:off x="3338900" y="4221088"/>
            <a:ext cx="8964" cy="12241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-120000" flipH="1">
            <a:off x="2717722" y="4599058"/>
            <a:ext cx="35861" cy="86409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771394" y="1533327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Potência</a:t>
            </a:r>
            <a:endParaRPr lang="pt-BR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2260245" y="4803502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2862858" y="444814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3486539" y="4089772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4060445" y="374076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4700198" y="336167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763688" y="177525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ONS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1754435" y="2024661"/>
            <a:ext cx="207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• Despacho Ótimo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5369478" y="2984252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6021742" y="258863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</a:t>
            </a:r>
            <a:endParaRPr lang="pt-BR" sz="1200" dirty="0"/>
          </a:p>
        </p:txBody>
      </p:sp>
      <p:cxnSp>
        <p:nvCxnSpPr>
          <p:cNvPr id="77" name="Conector reto 76"/>
          <p:cNvCxnSpPr/>
          <p:nvPr/>
        </p:nvCxnSpPr>
        <p:spPr>
          <a:xfrm rot="60000">
            <a:off x="5255933" y="3230906"/>
            <a:ext cx="36147" cy="221431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rot="60000">
            <a:off x="5913263" y="2520367"/>
            <a:ext cx="26889" cy="292485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1331640" y="544522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1331640" y="544522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1331640" y="544522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1369740" y="3853428"/>
            <a:ext cx="2592288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1331640" y="5445224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1331640" y="5445224"/>
            <a:ext cx="396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1331640" y="5445224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>
            <a:off x="1354500" y="4941168"/>
            <a:ext cx="792088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1362120" y="4581128"/>
            <a:ext cx="1440160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>
            <a:off x="1388408" y="4221088"/>
            <a:ext cx="2016224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1396028" y="3489196"/>
            <a:ext cx="3240360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1388408" y="2708920"/>
            <a:ext cx="4608512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1377360" y="3110488"/>
            <a:ext cx="3960440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upo 105"/>
          <p:cNvGrpSpPr/>
          <p:nvPr/>
        </p:nvGrpSpPr>
        <p:grpSpPr>
          <a:xfrm>
            <a:off x="4328418" y="3238376"/>
            <a:ext cx="504056" cy="451098"/>
            <a:chOff x="4328418" y="3238376"/>
            <a:chExt cx="504056" cy="451098"/>
          </a:xfrm>
        </p:grpSpPr>
        <p:sp>
          <p:nvSpPr>
            <p:cNvPr id="63" name="Triângulo isósceles 62"/>
            <p:cNvSpPr/>
            <p:nvPr/>
          </p:nvSpPr>
          <p:spPr>
            <a:xfrm>
              <a:off x="4328418" y="323837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27984" y="332014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</p:grpSp>
      <p:grpSp>
        <p:nvGrpSpPr>
          <p:cNvPr id="107" name="Grupo 106"/>
          <p:cNvGrpSpPr/>
          <p:nvPr/>
        </p:nvGrpSpPr>
        <p:grpSpPr>
          <a:xfrm>
            <a:off x="3686696" y="3625974"/>
            <a:ext cx="504056" cy="457448"/>
            <a:chOff x="3686696" y="3625974"/>
            <a:chExt cx="504056" cy="457448"/>
          </a:xfrm>
        </p:grpSpPr>
        <p:sp>
          <p:nvSpPr>
            <p:cNvPr id="62" name="Triângulo isósceles 61"/>
            <p:cNvSpPr/>
            <p:nvPr/>
          </p:nvSpPr>
          <p:spPr>
            <a:xfrm>
              <a:off x="3686696" y="362597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781116" y="371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</a:t>
              </a:r>
              <a:endParaRPr lang="pt-BR" dirty="0"/>
            </a:p>
          </p:txBody>
        </p:sp>
      </p:grpSp>
      <p:grpSp>
        <p:nvGrpSpPr>
          <p:cNvPr id="105" name="Grupo 104"/>
          <p:cNvGrpSpPr/>
          <p:nvPr/>
        </p:nvGrpSpPr>
        <p:grpSpPr>
          <a:xfrm>
            <a:off x="5004048" y="2852936"/>
            <a:ext cx="504056" cy="459270"/>
            <a:chOff x="5004048" y="2852936"/>
            <a:chExt cx="504056" cy="459270"/>
          </a:xfrm>
        </p:grpSpPr>
        <p:sp>
          <p:nvSpPr>
            <p:cNvPr id="48" name="Triângulo isósceles 47"/>
            <p:cNvSpPr/>
            <p:nvPr/>
          </p:nvSpPr>
          <p:spPr>
            <a:xfrm>
              <a:off x="5004048" y="285293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98262" y="294287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</a:t>
              </a:r>
              <a:endParaRPr lang="pt-BR" dirty="0"/>
            </a:p>
          </p:txBody>
        </p:sp>
      </p:grpSp>
      <p:grpSp>
        <p:nvGrpSpPr>
          <p:cNvPr id="108" name="Grupo 107"/>
          <p:cNvGrpSpPr/>
          <p:nvPr/>
        </p:nvGrpSpPr>
        <p:grpSpPr>
          <a:xfrm>
            <a:off x="3100090" y="3973314"/>
            <a:ext cx="504056" cy="451098"/>
            <a:chOff x="3100090" y="3973314"/>
            <a:chExt cx="504056" cy="451098"/>
          </a:xfrm>
        </p:grpSpPr>
        <p:sp>
          <p:nvSpPr>
            <p:cNvPr id="61" name="Triângulo isósceles 60"/>
            <p:cNvSpPr/>
            <p:nvPr/>
          </p:nvSpPr>
          <p:spPr>
            <a:xfrm>
              <a:off x="3100090" y="397331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05052" y="40550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</a:t>
              </a:r>
              <a:endParaRPr lang="pt-BR" dirty="0"/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2483768" y="4327004"/>
            <a:ext cx="504056" cy="444748"/>
            <a:chOff x="2483768" y="4327004"/>
            <a:chExt cx="504056" cy="444748"/>
          </a:xfrm>
        </p:grpSpPr>
        <p:sp>
          <p:nvSpPr>
            <p:cNvPr id="60" name="Triângulo isósceles 59"/>
            <p:cNvSpPr/>
            <p:nvPr/>
          </p:nvSpPr>
          <p:spPr>
            <a:xfrm>
              <a:off x="2483768" y="432700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588730" y="44024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</a:t>
              </a:r>
              <a:endParaRPr lang="pt-BR" dirty="0"/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1875954" y="4684886"/>
            <a:ext cx="504056" cy="441013"/>
            <a:chOff x="1875954" y="4684886"/>
            <a:chExt cx="504056" cy="441013"/>
          </a:xfrm>
        </p:grpSpPr>
        <p:sp>
          <p:nvSpPr>
            <p:cNvPr id="21" name="Triângulo isósceles 20"/>
            <p:cNvSpPr/>
            <p:nvPr/>
          </p:nvSpPr>
          <p:spPr>
            <a:xfrm>
              <a:off x="1875954" y="468488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972408" y="4734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5652120" y="2480196"/>
            <a:ext cx="504056" cy="454040"/>
            <a:chOff x="5652120" y="2480196"/>
            <a:chExt cx="504056" cy="454040"/>
          </a:xfrm>
        </p:grpSpPr>
        <p:sp>
          <p:nvSpPr>
            <p:cNvPr id="49" name="Triângulo isósceles 48"/>
            <p:cNvSpPr/>
            <p:nvPr/>
          </p:nvSpPr>
          <p:spPr>
            <a:xfrm>
              <a:off x="5652120" y="248019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5759988" y="256490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</a:t>
              </a:r>
              <a:endParaRPr lang="pt-BR" dirty="0"/>
            </a:p>
          </p:txBody>
        </p:sp>
      </p:grpSp>
      <p:cxnSp>
        <p:nvCxnSpPr>
          <p:cNvPr id="112" name="Conector reto 111"/>
          <p:cNvCxnSpPr/>
          <p:nvPr/>
        </p:nvCxnSpPr>
        <p:spPr>
          <a:xfrm>
            <a:off x="1331640" y="5445224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ítulo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Aplicação 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GSF (1/6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67" grpId="0"/>
      <p:bldP spid="68" grpId="0"/>
      <p:bldP spid="69" grpId="0"/>
      <p:bldP spid="70" grpId="0"/>
      <p:bldP spid="71" grpId="0"/>
      <p:bldP spid="72" grpId="0"/>
      <p:bldP spid="45" grpId="0"/>
      <p:bldP spid="47" grpId="0"/>
      <p:bldP spid="5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Carga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 rot="19544375">
            <a:off x="7003317" y="1763818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Usinas</a:t>
            </a:r>
            <a:endParaRPr lang="pt-BR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5445224"/>
            <a:ext cx="6768752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1331640" y="1628800"/>
            <a:ext cx="6480720" cy="38164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348989" y="1484784"/>
            <a:ext cx="54659" cy="396882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28494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Custo</a:t>
            </a:r>
            <a:endParaRPr lang="pt-BR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2123728" y="4941168"/>
            <a:ext cx="0" cy="50405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4572000" y="3501008"/>
            <a:ext cx="8965" cy="19442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3923928" y="3861048"/>
            <a:ext cx="8966" cy="158417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rot="60000">
            <a:off x="3338900" y="4221088"/>
            <a:ext cx="8964" cy="12241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-120000" flipH="1">
            <a:off x="2717722" y="4599058"/>
            <a:ext cx="35861" cy="86409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771394" y="1533327"/>
            <a:ext cx="178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Garantia Física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763688" y="1784215"/>
            <a:ext cx="195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• Contratos (CCEE)</a:t>
            </a:r>
            <a:endParaRPr lang="pt-BR" dirty="0"/>
          </a:p>
        </p:txBody>
      </p:sp>
      <p:cxnSp>
        <p:nvCxnSpPr>
          <p:cNvPr id="77" name="Conector reto 76"/>
          <p:cNvCxnSpPr/>
          <p:nvPr/>
        </p:nvCxnSpPr>
        <p:spPr>
          <a:xfrm rot="60000">
            <a:off x="5255933" y="3230906"/>
            <a:ext cx="36147" cy="221431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rot="60000">
            <a:off x="5913263" y="2520367"/>
            <a:ext cx="26889" cy="292485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1331640" y="544522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1331640" y="544522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1331640" y="544522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1331640" y="5445224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1331640" y="5445224"/>
            <a:ext cx="396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1331640" y="5445224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05"/>
          <p:cNvGrpSpPr/>
          <p:nvPr/>
        </p:nvGrpSpPr>
        <p:grpSpPr>
          <a:xfrm>
            <a:off x="4328418" y="3238376"/>
            <a:ext cx="504056" cy="451098"/>
            <a:chOff x="4328418" y="3238376"/>
            <a:chExt cx="504056" cy="451098"/>
          </a:xfrm>
        </p:grpSpPr>
        <p:sp>
          <p:nvSpPr>
            <p:cNvPr id="63" name="Triângulo isósceles 62"/>
            <p:cNvSpPr/>
            <p:nvPr/>
          </p:nvSpPr>
          <p:spPr>
            <a:xfrm>
              <a:off x="4328418" y="323837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27984" y="332014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</p:grpSp>
      <p:grpSp>
        <p:nvGrpSpPr>
          <p:cNvPr id="7" name="Grupo 106"/>
          <p:cNvGrpSpPr/>
          <p:nvPr/>
        </p:nvGrpSpPr>
        <p:grpSpPr>
          <a:xfrm>
            <a:off x="3686696" y="3625974"/>
            <a:ext cx="504056" cy="457448"/>
            <a:chOff x="3686696" y="3625974"/>
            <a:chExt cx="504056" cy="457448"/>
          </a:xfrm>
        </p:grpSpPr>
        <p:sp>
          <p:nvSpPr>
            <p:cNvPr id="62" name="Triângulo isósceles 61"/>
            <p:cNvSpPr/>
            <p:nvPr/>
          </p:nvSpPr>
          <p:spPr>
            <a:xfrm>
              <a:off x="3686696" y="362597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781116" y="37140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</a:t>
              </a:r>
              <a:endParaRPr lang="pt-BR" dirty="0"/>
            </a:p>
          </p:txBody>
        </p:sp>
      </p:grpSp>
      <p:grpSp>
        <p:nvGrpSpPr>
          <p:cNvPr id="10" name="Grupo 104"/>
          <p:cNvGrpSpPr/>
          <p:nvPr/>
        </p:nvGrpSpPr>
        <p:grpSpPr>
          <a:xfrm>
            <a:off x="5004048" y="2852936"/>
            <a:ext cx="504056" cy="459270"/>
            <a:chOff x="5004048" y="2852936"/>
            <a:chExt cx="504056" cy="459270"/>
          </a:xfrm>
        </p:grpSpPr>
        <p:sp>
          <p:nvSpPr>
            <p:cNvPr id="48" name="Triângulo isósceles 47"/>
            <p:cNvSpPr/>
            <p:nvPr/>
          </p:nvSpPr>
          <p:spPr>
            <a:xfrm>
              <a:off x="5004048" y="285293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98262" y="294287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</a:t>
              </a:r>
              <a:endParaRPr lang="pt-BR" dirty="0"/>
            </a:p>
          </p:txBody>
        </p:sp>
      </p:grpSp>
      <p:grpSp>
        <p:nvGrpSpPr>
          <p:cNvPr id="11" name="Grupo 107"/>
          <p:cNvGrpSpPr/>
          <p:nvPr/>
        </p:nvGrpSpPr>
        <p:grpSpPr>
          <a:xfrm>
            <a:off x="3100090" y="3973314"/>
            <a:ext cx="504056" cy="451098"/>
            <a:chOff x="3100090" y="3973314"/>
            <a:chExt cx="504056" cy="451098"/>
          </a:xfrm>
        </p:grpSpPr>
        <p:sp>
          <p:nvSpPr>
            <p:cNvPr id="61" name="Triângulo isósceles 60"/>
            <p:cNvSpPr/>
            <p:nvPr/>
          </p:nvSpPr>
          <p:spPr>
            <a:xfrm>
              <a:off x="3100090" y="397331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05052" y="40550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</a:t>
              </a:r>
              <a:endParaRPr lang="pt-BR" dirty="0"/>
            </a:p>
          </p:txBody>
        </p:sp>
      </p:grpSp>
      <p:grpSp>
        <p:nvGrpSpPr>
          <p:cNvPr id="12" name="Grupo 108"/>
          <p:cNvGrpSpPr/>
          <p:nvPr/>
        </p:nvGrpSpPr>
        <p:grpSpPr>
          <a:xfrm>
            <a:off x="2483768" y="4327004"/>
            <a:ext cx="504056" cy="444748"/>
            <a:chOff x="2483768" y="4327004"/>
            <a:chExt cx="504056" cy="444748"/>
          </a:xfrm>
        </p:grpSpPr>
        <p:sp>
          <p:nvSpPr>
            <p:cNvPr id="60" name="Triângulo isósceles 59"/>
            <p:cNvSpPr/>
            <p:nvPr/>
          </p:nvSpPr>
          <p:spPr>
            <a:xfrm>
              <a:off x="2483768" y="4327004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588730" y="44024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</a:t>
              </a:r>
              <a:endParaRPr lang="pt-BR" dirty="0"/>
            </a:p>
          </p:txBody>
        </p:sp>
      </p:grpSp>
      <p:grpSp>
        <p:nvGrpSpPr>
          <p:cNvPr id="14" name="Grupo 109"/>
          <p:cNvGrpSpPr/>
          <p:nvPr/>
        </p:nvGrpSpPr>
        <p:grpSpPr>
          <a:xfrm>
            <a:off x="1875954" y="4684886"/>
            <a:ext cx="504056" cy="441013"/>
            <a:chOff x="1875954" y="4684886"/>
            <a:chExt cx="504056" cy="441013"/>
          </a:xfrm>
        </p:grpSpPr>
        <p:sp>
          <p:nvSpPr>
            <p:cNvPr id="21" name="Triângulo isósceles 20"/>
            <p:cNvSpPr/>
            <p:nvPr/>
          </p:nvSpPr>
          <p:spPr>
            <a:xfrm>
              <a:off x="1875954" y="4684886"/>
              <a:ext cx="504056" cy="4410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972408" y="4734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</p:grpSp>
      <p:grpSp>
        <p:nvGrpSpPr>
          <p:cNvPr id="15" name="Grupo 110"/>
          <p:cNvGrpSpPr/>
          <p:nvPr/>
        </p:nvGrpSpPr>
        <p:grpSpPr>
          <a:xfrm>
            <a:off x="5652120" y="2480196"/>
            <a:ext cx="504056" cy="454040"/>
            <a:chOff x="5652120" y="2480196"/>
            <a:chExt cx="504056" cy="454040"/>
          </a:xfrm>
        </p:grpSpPr>
        <p:sp>
          <p:nvSpPr>
            <p:cNvPr id="49" name="Triângulo isósceles 48"/>
            <p:cNvSpPr/>
            <p:nvPr/>
          </p:nvSpPr>
          <p:spPr>
            <a:xfrm>
              <a:off x="5652120" y="2480196"/>
              <a:ext cx="504056" cy="4410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5759988" y="256490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</a:t>
              </a:r>
              <a:endParaRPr lang="pt-BR" dirty="0"/>
            </a:p>
          </p:txBody>
        </p:sp>
      </p:grpSp>
      <p:cxnSp>
        <p:nvCxnSpPr>
          <p:cNvPr id="112" name="Conector reto 111"/>
          <p:cNvCxnSpPr/>
          <p:nvPr/>
        </p:nvCxnSpPr>
        <p:spPr>
          <a:xfrm>
            <a:off x="1331640" y="5445224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ítulo 1"/>
          <p:cNvSpPr txBox="1">
            <a:spLocks/>
          </p:cNvSpPr>
          <p:nvPr/>
        </p:nvSpPr>
        <p:spPr>
          <a:xfrm>
            <a:off x="457200" y="418654"/>
            <a:ext cx="8435280" cy="7060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spcBef>
                <a:spcPct val="0"/>
              </a:spcBef>
            </a:pP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Aplicação 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GSF </a:t>
            </a:r>
            <a:r>
              <a:rPr lang="pt-BR" b="1" dirty="0" smtClean="0"/>
              <a:t>(2/6)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1817766" y="3987134"/>
            <a:ext cx="460850" cy="648072"/>
            <a:chOff x="1817766" y="3987134"/>
            <a:chExt cx="460850" cy="648072"/>
          </a:xfrm>
        </p:grpSpPr>
        <p:sp>
          <p:nvSpPr>
            <p:cNvPr id="68" name="CaixaDeTexto 6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65" name="Conector reto 6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o 73"/>
          <p:cNvGrpSpPr/>
          <p:nvPr/>
        </p:nvGrpSpPr>
        <p:grpSpPr>
          <a:xfrm>
            <a:off x="2380448" y="3590946"/>
            <a:ext cx="460850" cy="648072"/>
            <a:chOff x="1817766" y="3987134"/>
            <a:chExt cx="460850" cy="648072"/>
          </a:xfrm>
        </p:grpSpPr>
        <p:sp>
          <p:nvSpPr>
            <p:cNvPr id="75" name="CaixaDeTexto 7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76" name="Conector reto 7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o 77"/>
          <p:cNvGrpSpPr/>
          <p:nvPr/>
        </p:nvGrpSpPr>
        <p:grpSpPr>
          <a:xfrm>
            <a:off x="3028520" y="3248836"/>
            <a:ext cx="460850" cy="648072"/>
            <a:chOff x="1817766" y="3987134"/>
            <a:chExt cx="460850" cy="648072"/>
          </a:xfrm>
        </p:grpSpPr>
        <p:sp>
          <p:nvSpPr>
            <p:cNvPr id="80" name="CaixaDeTexto 79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81" name="Conector reto 80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o 82"/>
          <p:cNvGrpSpPr/>
          <p:nvPr/>
        </p:nvGrpSpPr>
        <p:grpSpPr>
          <a:xfrm>
            <a:off x="3617678" y="2924944"/>
            <a:ext cx="460850" cy="648072"/>
            <a:chOff x="1817766" y="3987134"/>
            <a:chExt cx="460850" cy="648072"/>
          </a:xfrm>
        </p:grpSpPr>
        <p:sp>
          <p:nvSpPr>
            <p:cNvPr id="84" name="CaixaDeTexto 8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</a:p>
          </p:txBody>
        </p:sp>
        <p:cxnSp>
          <p:nvCxnSpPr>
            <p:cNvPr id="85" name="Conector reto 84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o 85"/>
          <p:cNvGrpSpPr/>
          <p:nvPr/>
        </p:nvGrpSpPr>
        <p:grpSpPr>
          <a:xfrm>
            <a:off x="4252656" y="2528756"/>
            <a:ext cx="460850" cy="648072"/>
            <a:chOff x="1817766" y="3987134"/>
            <a:chExt cx="460850" cy="648072"/>
          </a:xfrm>
        </p:grpSpPr>
        <p:sp>
          <p:nvSpPr>
            <p:cNvPr id="88" name="CaixaDeTexto 87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0" name="Conector reto 89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o 91"/>
          <p:cNvGrpSpPr/>
          <p:nvPr/>
        </p:nvGrpSpPr>
        <p:grpSpPr>
          <a:xfrm>
            <a:off x="4923075" y="2150786"/>
            <a:ext cx="460850" cy="648072"/>
            <a:chOff x="1817766" y="3987134"/>
            <a:chExt cx="460850" cy="648072"/>
          </a:xfrm>
        </p:grpSpPr>
        <p:sp>
          <p:nvSpPr>
            <p:cNvPr id="94" name="CaixaDeTexto 93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96" name="Conector reto 9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o 97"/>
          <p:cNvGrpSpPr/>
          <p:nvPr/>
        </p:nvGrpSpPr>
        <p:grpSpPr>
          <a:xfrm>
            <a:off x="5580112" y="1772816"/>
            <a:ext cx="460850" cy="648072"/>
            <a:chOff x="1817766" y="3987134"/>
            <a:chExt cx="460850" cy="648072"/>
          </a:xfrm>
        </p:grpSpPr>
        <p:sp>
          <p:nvSpPr>
            <p:cNvPr id="105" name="CaixaDeTexto 104"/>
            <p:cNvSpPr txBox="1"/>
            <p:nvPr/>
          </p:nvSpPr>
          <p:spPr>
            <a:xfrm>
              <a:off x="1925634" y="414908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GF</a:t>
              </a:r>
              <a:endParaRPr lang="pt-BR" sz="1200" dirty="0"/>
            </a:p>
          </p:txBody>
        </p:sp>
        <p:cxnSp>
          <p:nvCxnSpPr>
            <p:cNvPr id="106" name="Conector reto 105"/>
            <p:cNvCxnSpPr/>
            <p:nvPr/>
          </p:nvCxnSpPr>
          <p:spPr>
            <a:xfrm flipH="1" flipV="1">
              <a:off x="1817766" y="3987134"/>
              <a:ext cx="288032" cy="648072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309</Words>
  <Application>Microsoft Office PowerPoint</Application>
  <PresentationFormat>Apresentação na tela (4:3)</PresentationFormat>
  <Paragraphs>170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Tema do Office</vt:lpstr>
      <vt:lpstr>1_Personalizar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ibde</dc:creator>
  <cp:lastModifiedBy>Mundie</cp:lastModifiedBy>
  <cp:revision>143</cp:revision>
  <dcterms:created xsi:type="dcterms:W3CDTF">2015-08-27T16:21:55Z</dcterms:created>
  <dcterms:modified xsi:type="dcterms:W3CDTF">2017-11-11T15:30:52Z</dcterms:modified>
</cp:coreProperties>
</file>